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63" r:id="rId3"/>
    <p:sldId id="256" r:id="rId4"/>
    <p:sldId id="257" r:id="rId5"/>
    <p:sldId id="258" r:id="rId6"/>
    <p:sldId id="259"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64709BA-69B8-49BC-AAAA-AC29F3E7B5C1}" type="datetimeFigureOut">
              <a:rPr lang="ar-IQ" smtClean="0"/>
              <a:t>10/07/1442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29439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4709BA-69B8-49BC-AAAA-AC29F3E7B5C1}" type="datetimeFigureOut">
              <a:rPr lang="ar-IQ" smtClean="0"/>
              <a:t>10/07/1442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339656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4709BA-69B8-49BC-AAAA-AC29F3E7B5C1}" type="datetimeFigureOut">
              <a:rPr lang="ar-IQ" smtClean="0"/>
              <a:t>10/07/1442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115978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64709BA-69B8-49BC-AAAA-AC29F3E7B5C1}" type="datetimeFigureOut">
              <a:rPr lang="ar-IQ" smtClean="0"/>
              <a:t>10/07/1442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113761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64709BA-69B8-49BC-AAAA-AC29F3E7B5C1}" type="datetimeFigureOut">
              <a:rPr lang="ar-IQ" smtClean="0"/>
              <a:t>10/07/1442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186272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64709BA-69B8-49BC-AAAA-AC29F3E7B5C1}" type="datetimeFigureOut">
              <a:rPr lang="ar-IQ" smtClean="0"/>
              <a:t>10/07/1442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126516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64709BA-69B8-49BC-AAAA-AC29F3E7B5C1}" type="datetimeFigureOut">
              <a:rPr lang="ar-IQ" smtClean="0"/>
              <a:t>10/07/1442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34813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64709BA-69B8-49BC-AAAA-AC29F3E7B5C1}" type="datetimeFigureOut">
              <a:rPr lang="ar-IQ" smtClean="0"/>
              <a:t>10/07/1442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210338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64709BA-69B8-49BC-AAAA-AC29F3E7B5C1}" type="datetimeFigureOut">
              <a:rPr lang="ar-IQ" smtClean="0"/>
              <a:t>10/07/1442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2299017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4709BA-69B8-49BC-AAAA-AC29F3E7B5C1}" type="datetimeFigureOut">
              <a:rPr lang="ar-IQ" smtClean="0"/>
              <a:t>10/07/1442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306998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64709BA-69B8-49BC-AAAA-AC29F3E7B5C1}" type="datetimeFigureOut">
              <a:rPr lang="ar-IQ" smtClean="0"/>
              <a:t>10/07/1442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437F3D-5984-43E0-B4FD-173D9B3E88FF}" type="slidenum">
              <a:rPr lang="ar-IQ" smtClean="0"/>
              <a:t>‹#›</a:t>
            </a:fld>
            <a:endParaRPr lang="ar-IQ"/>
          </a:p>
        </p:txBody>
      </p:sp>
    </p:spTree>
    <p:extLst>
      <p:ext uri="{BB962C8B-B14F-4D97-AF65-F5344CB8AC3E}">
        <p14:creationId xmlns:p14="http://schemas.microsoft.com/office/powerpoint/2010/main" val="168669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4709BA-69B8-49BC-AAAA-AC29F3E7B5C1}" type="datetimeFigureOut">
              <a:rPr lang="ar-IQ" smtClean="0"/>
              <a:t>10/07/1442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437F3D-5984-43E0-B4FD-173D9B3E88FF}" type="slidenum">
              <a:rPr lang="ar-IQ" smtClean="0"/>
              <a:t>‹#›</a:t>
            </a:fld>
            <a:endParaRPr lang="ar-IQ"/>
          </a:p>
        </p:txBody>
      </p:sp>
    </p:spTree>
    <p:extLst>
      <p:ext uri="{BB962C8B-B14F-4D97-AF65-F5344CB8AC3E}">
        <p14:creationId xmlns:p14="http://schemas.microsoft.com/office/powerpoint/2010/main" val="2307802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1028343"/>
            <a:ext cx="5022304" cy="4524315"/>
          </a:xfrm>
          <a:prstGeom prst="rect">
            <a:avLst/>
          </a:prstGeom>
        </p:spPr>
        <p:txBody>
          <a:bodyPr wrap="square">
            <a:spAutoFit/>
          </a:bodyPr>
          <a:lstStyle/>
          <a:p>
            <a:r>
              <a:rPr lang="ar-IQ" b="1" dirty="0" smtClean="0">
                <a:latin typeface="+mj-lt"/>
              </a:rPr>
              <a:t>الارتباط والعبور ورسم الخرائط </a:t>
            </a:r>
          </a:p>
          <a:p>
            <a:r>
              <a:rPr lang="ar-IQ" b="1" dirty="0" smtClean="0">
                <a:latin typeface="+mj-lt"/>
              </a:rPr>
              <a:t>من </a:t>
            </a:r>
            <a:r>
              <a:rPr lang="ar-IQ" b="1" dirty="0">
                <a:latin typeface="+mj-lt"/>
              </a:rPr>
              <a:t>خلال دراستنا السابقة تبين لنا ان الجينات التي تحدد صفات الفرد تكون محمولة على الكروموسومات، وبما ان عدد الكروموسومات يكون محدود في خلايا الكائنات الحية، اذن لابد ان يحتوي الكروموسوم على اعداد كبيرة من الجينات، </a:t>
            </a:r>
            <a:r>
              <a:rPr lang="ar-IQ" b="1" dirty="0" smtClean="0">
                <a:latin typeface="+mj-lt"/>
              </a:rPr>
              <a:t>في ذبابة الفاكهة يوجد</a:t>
            </a:r>
            <a:r>
              <a:rPr lang="ar-IQ" b="1" dirty="0" smtClean="0">
                <a:latin typeface="+mj-lt"/>
              </a:rPr>
              <a:t> </a:t>
            </a:r>
            <a:r>
              <a:rPr lang="ar-IQ" b="1" dirty="0">
                <a:latin typeface="+mj-lt"/>
              </a:rPr>
              <a:t>اربعة ازواج من الكروموسومات بينما يبلغ عدد الجينات التي تحملها حوالي عشرة الاف جين . وبما ان الجينات واقعة على الكروموسومات فأذن لابد من وجود انظمة معينة تحدد علاقة الجينات مع بعضها خلال عملية الانقسام الاختزالي وانعزال العوامل الوراثية. وهناك ثلاث حالات من العلاقات بين الجينات مع بعضها اثناء الانعزال </a:t>
            </a:r>
          </a:p>
          <a:p>
            <a:r>
              <a:rPr lang="ar-IQ" b="1" dirty="0" smtClean="0">
                <a:latin typeface="+mj-lt"/>
              </a:rPr>
              <a:t>1- الانعزال الحر </a:t>
            </a:r>
            <a:r>
              <a:rPr lang="ar-IQ" b="1" dirty="0" smtClean="0">
                <a:latin typeface="+mj-lt"/>
              </a:rPr>
              <a:t>وقد </a:t>
            </a:r>
            <a:r>
              <a:rPr lang="ar-IQ" b="1" dirty="0" smtClean="0">
                <a:latin typeface="+mj-lt"/>
              </a:rPr>
              <a:t>تعرفنا عليه بشكل واضح من خلال قوانين مندل </a:t>
            </a:r>
          </a:p>
          <a:p>
            <a:r>
              <a:rPr lang="ar-IQ" b="1" dirty="0" smtClean="0">
                <a:latin typeface="+mj-lt"/>
              </a:rPr>
              <a:t>2- الارتباط التام : اي ان الجينات توجد مرتبطة مع بعضها وان عملية انتقالها تتم مع بعضها ( سويا ) والافراد الناتجة تحمل صفات تشبه الابوين </a:t>
            </a:r>
          </a:p>
        </p:txBody>
      </p:sp>
    </p:spTree>
    <p:extLst>
      <p:ext uri="{BB962C8B-B14F-4D97-AF65-F5344CB8AC3E}">
        <p14:creationId xmlns:p14="http://schemas.microsoft.com/office/powerpoint/2010/main" val="390167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2308324"/>
          </a:xfrm>
          <a:prstGeom prst="rect">
            <a:avLst/>
          </a:prstGeom>
        </p:spPr>
        <p:txBody>
          <a:bodyPr>
            <a:spAutoFit/>
          </a:bodyPr>
          <a:lstStyle/>
          <a:p>
            <a:r>
              <a:rPr lang="ar-IQ" b="1" dirty="0" smtClean="0">
                <a:latin typeface="+mj-lt"/>
              </a:rPr>
              <a:t>3- الارتباط غير التام : وجود الارتباط غير التام يؤدي الى الحصول على تراكيب وراثية جديدة تسمى </a:t>
            </a:r>
            <a:r>
              <a:rPr lang="ar-IQ" b="1" dirty="0" err="1" smtClean="0">
                <a:latin typeface="+mj-lt"/>
              </a:rPr>
              <a:t>بالانماط</a:t>
            </a:r>
            <a:r>
              <a:rPr lang="ar-IQ" b="1" dirty="0" smtClean="0">
                <a:latin typeface="+mj-lt"/>
              </a:rPr>
              <a:t> </a:t>
            </a:r>
            <a:r>
              <a:rPr lang="ar-IQ" b="1" dirty="0" err="1" smtClean="0">
                <a:latin typeface="+mj-lt"/>
              </a:rPr>
              <a:t>العبورية</a:t>
            </a:r>
            <a:r>
              <a:rPr lang="ar-IQ" b="1" dirty="0" smtClean="0">
                <a:latin typeface="+mj-lt"/>
              </a:rPr>
              <a:t> والتي تحمل صفات تختلف عن الابوين وعادة يتم حدوث الارتباط والعبور بين </a:t>
            </a:r>
            <a:r>
              <a:rPr lang="ar-IQ" b="1" dirty="0" err="1" smtClean="0">
                <a:latin typeface="+mj-lt"/>
              </a:rPr>
              <a:t>الكروماتيدات</a:t>
            </a:r>
            <a:r>
              <a:rPr lang="ar-IQ" b="1" dirty="0" smtClean="0">
                <a:latin typeface="+mj-lt"/>
              </a:rPr>
              <a:t> غير الشقيقة </a:t>
            </a:r>
          </a:p>
          <a:p>
            <a:endParaRPr lang="ar-IQ" b="1" dirty="0">
              <a:latin typeface="+mj-lt"/>
            </a:endParaRPr>
          </a:p>
          <a:p>
            <a:r>
              <a:rPr lang="ar-IQ" b="1" dirty="0" smtClean="0">
                <a:latin typeface="+mj-lt"/>
              </a:rPr>
              <a:t>العبور الوراثي : ويتم اثناء عملية العبور تكون تراكيب وراثية جديدة ذات صفات تختلف عن الابوين وتشمل العملية كسر واعادة الالتحام في </a:t>
            </a:r>
            <a:r>
              <a:rPr lang="ar-IQ" b="1" dirty="0" err="1" smtClean="0">
                <a:latin typeface="+mj-lt"/>
              </a:rPr>
              <a:t>كروماتيدات</a:t>
            </a:r>
            <a:r>
              <a:rPr lang="ar-IQ" b="1" dirty="0" smtClean="0">
                <a:latin typeface="+mj-lt"/>
              </a:rPr>
              <a:t> الكروموسومات </a:t>
            </a:r>
            <a:endParaRPr lang="ar-IQ" b="1" dirty="0">
              <a:latin typeface="+mj-lt"/>
            </a:endParaRPr>
          </a:p>
        </p:txBody>
      </p:sp>
    </p:spTree>
    <p:extLst>
      <p:ext uri="{BB962C8B-B14F-4D97-AF65-F5344CB8AC3E}">
        <p14:creationId xmlns:p14="http://schemas.microsoft.com/office/powerpoint/2010/main" val="142460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512208"/>
            <a:ext cx="4572000" cy="5833585"/>
          </a:xfrm>
          <a:prstGeom prst="rect">
            <a:avLst/>
          </a:prstGeom>
        </p:spPr>
        <p:txBody>
          <a:bodyPr>
            <a:spAutoFit/>
          </a:bodyPr>
          <a:lstStyle/>
          <a:p>
            <a:pPr algn="ctr">
              <a:lnSpc>
                <a:spcPct val="107000"/>
              </a:lnSpc>
              <a:spcAft>
                <a:spcPts val="800"/>
              </a:spcAft>
            </a:pPr>
            <a:r>
              <a:rPr lang="ar-IQ" b="1" dirty="0">
                <a:ea typeface="Calibri"/>
                <a:cs typeface="Times New Roman"/>
              </a:rPr>
              <a:t>الارتباط والعبور ورسم الخرائط </a:t>
            </a:r>
            <a:r>
              <a:rPr lang="ar-IQ" b="1" dirty="0" err="1">
                <a:ea typeface="Calibri"/>
                <a:cs typeface="Times New Roman"/>
              </a:rPr>
              <a:t>الكروموسومية</a:t>
            </a:r>
            <a:endParaRPr lang="en-US" sz="1400" dirty="0">
              <a:ea typeface="Calibri"/>
              <a:cs typeface="Arial"/>
            </a:endParaRPr>
          </a:p>
          <a:p>
            <a:pPr marL="466725" indent="-6350" algn="just">
              <a:lnSpc>
                <a:spcPct val="107000"/>
              </a:lnSpc>
              <a:spcAft>
                <a:spcPts val="960"/>
              </a:spcAft>
            </a:pPr>
            <a:r>
              <a:rPr lang="ar-SA" b="1" dirty="0">
                <a:solidFill>
                  <a:srgbClr val="000000"/>
                </a:solidFill>
                <a:ea typeface="Arial"/>
                <a:cs typeface="Times New Roman"/>
              </a:rPr>
              <a:t>طريقة رسم الخرائط بثلاث نقاط</a:t>
            </a:r>
            <a:r>
              <a:rPr lang="ar-SA" b="1" dirty="0">
                <a:solidFill>
                  <a:srgbClr val="000000"/>
                </a:solidFill>
                <a:ea typeface="Arial"/>
                <a:cs typeface="Calibri"/>
              </a:rPr>
              <a:t>:  </a:t>
            </a:r>
            <a:endParaRPr lang="en-US" sz="1400" dirty="0">
              <a:ea typeface="Calibri"/>
              <a:cs typeface="Arial"/>
            </a:endParaRPr>
          </a:p>
          <a:p>
            <a:pPr marL="414020" marR="500380" indent="-5080">
              <a:lnSpc>
                <a:spcPct val="131000"/>
              </a:lnSpc>
              <a:spcAft>
                <a:spcPts val="805"/>
              </a:spcAft>
            </a:pPr>
            <a:r>
              <a:rPr lang="ar-SA" b="1" dirty="0">
                <a:solidFill>
                  <a:srgbClr val="000000"/>
                </a:solidFill>
                <a:ea typeface="Arial"/>
                <a:cs typeface="Times New Roman"/>
              </a:rPr>
              <a:t>        يعتبر مورغان </a:t>
            </a:r>
            <a:r>
              <a:rPr lang="ar-SA" b="1" dirty="0" err="1">
                <a:solidFill>
                  <a:srgbClr val="000000"/>
                </a:solidFill>
                <a:ea typeface="Arial"/>
                <a:cs typeface="Times New Roman"/>
              </a:rPr>
              <a:t>وستروتفان</a:t>
            </a:r>
            <a:r>
              <a:rPr lang="ar-SA" b="1" dirty="0">
                <a:solidFill>
                  <a:srgbClr val="000000"/>
                </a:solidFill>
                <a:ea typeface="Arial"/>
                <a:cs typeface="Times New Roman"/>
              </a:rPr>
              <a:t> اول من وصفا طريقة لرسم الخرائط </a:t>
            </a:r>
            <a:r>
              <a:rPr lang="ar-SA" b="1" dirty="0" err="1">
                <a:solidFill>
                  <a:srgbClr val="000000"/>
                </a:solidFill>
                <a:ea typeface="Arial"/>
                <a:cs typeface="Times New Roman"/>
              </a:rPr>
              <a:t>الكروموسومية</a:t>
            </a:r>
            <a:r>
              <a:rPr lang="ar-SA" b="1" dirty="0">
                <a:solidFill>
                  <a:srgbClr val="000000"/>
                </a:solidFill>
                <a:ea typeface="Arial"/>
                <a:cs typeface="Times New Roman"/>
              </a:rPr>
              <a:t> وبطريقة سميت بطريقة الارتباط الثلاثي </a:t>
            </a:r>
            <a:r>
              <a:rPr lang="en-US" b="1" dirty="0">
                <a:solidFill>
                  <a:srgbClr val="000000"/>
                </a:solidFill>
                <a:ea typeface="Calibri"/>
                <a:cs typeface="Calibri"/>
              </a:rPr>
              <a:t>Three   point   Linkage </a:t>
            </a:r>
            <a:r>
              <a:rPr lang="ar-SA" b="1" dirty="0">
                <a:solidFill>
                  <a:srgbClr val="000000"/>
                </a:solidFill>
                <a:ea typeface="Arial"/>
                <a:cs typeface="Times New Roman"/>
              </a:rPr>
              <a:t> وذلك بسبب استعمال ثلاث مواقع جينية </a:t>
            </a:r>
            <a:r>
              <a:rPr lang="ar-SA" b="1" dirty="0">
                <a:solidFill>
                  <a:srgbClr val="000000"/>
                </a:solidFill>
                <a:ea typeface="Arial"/>
                <a:cs typeface="Calibri"/>
              </a:rPr>
              <a:t>(</a:t>
            </a:r>
            <a:r>
              <a:rPr lang="ar-SA" b="1" dirty="0">
                <a:solidFill>
                  <a:srgbClr val="000000"/>
                </a:solidFill>
                <a:ea typeface="Arial"/>
                <a:cs typeface="Times New Roman"/>
              </a:rPr>
              <a:t>اي ثلاث ازواج من الجينات  معا</a:t>
            </a:r>
            <a:r>
              <a:rPr lang="ar-SA" b="1" dirty="0">
                <a:solidFill>
                  <a:srgbClr val="000000"/>
                </a:solidFill>
                <a:ea typeface="Arial"/>
                <a:cs typeface="Calibri"/>
              </a:rPr>
              <a:t>). </a:t>
            </a:r>
            <a:r>
              <a:rPr lang="ar-SA" b="1" dirty="0">
                <a:solidFill>
                  <a:srgbClr val="000000"/>
                </a:solidFill>
                <a:ea typeface="Arial"/>
                <a:cs typeface="Times New Roman"/>
              </a:rPr>
              <a:t>وعلى ضوء ذلك قسما العبور الوراثي وفي حالة ثلاث ازواج من الجينات الى </a:t>
            </a:r>
            <a:r>
              <a:rPr lang="ar-SA" b="1" dirty="0">
                <a:solidFill>
                  <a:srgbClr val="000000"/>
                </a:solidFill>
                <a:ea typeface="Arial"/>
                <a:cs typeface="Calibri"/>
              </a:rPr>
              <a:t>:</a:t>
            </a:r>
            <a:r>
              <a:rPr lang="ar-SA" b="1" dirty="0">
                <a:solidFill>
                  <a:srgbClr val="000000"/>
                </a:solidFill>
                <a:ea typeface="Arial"/>
                <a:cs typeface="Times New Roman"/>
              </a:rPr>
              <a:t>ــ </a:t>
            </a:r>
            <a:endParaRPr lang="en-US" sz="1400" dirty="0">
              <a:ea typeface="Calibri"/>
              <a:cs typeface="Arial"/>
            </a:endParaRPr>
          </a:p>
          <a:p>
            <a:pPr marR="500380" algn="just">
              <a:lnSpc>
                <a:spcPct val="131000"/>
              </a:lnSpc>
              <a:spcAft>
                <a:spcPts val="805"/>
              </a:spcAft>
            </a:pPr>
            <a:r>
              <a:rPr lang="ar-SA" b="1" dirty="0">
                <a:solidFill>
                  <a:srgbClr val="000000"/>
                </a:solidFill>
                <a:ea typeface="Arial"/>
                <a:cs typeface="Times New Roman"/>
              </a:rPr>
              <a:t> </a:t>
            </a:r>
            <a:r>
              <a:rPr lang="en-US" b="1" dirty="0">
                <a:solidFill>
                  <a:srgbClr val="000000"/>
                </a:solidFill>
                <a:ea typeface="Calibri"/>
                <a:cs typeface="Calibri"/>
              </a:rPr>
              <a:t>1</a:t>
            </a:r>
            <a:r>
              <a:rPr lang="ar-SA" b="1" dirty="0">
                <a:solidFill>
                  <a:srgbClr val="000000"/>
                </a:solidFill>
                <a:ea typeface="Arial"/>
                <a:cs typeface="Times New Roman"/>
              </a:rPr>
              <a:t>ـ عبور وراثي مفرد في المنطقة الاولى</a:t>
            </a:r>
            <a:r>
              <a:rPr lang="ar-SA" b="1" dirty="0">
                <a:solidFill>
                  <a:srgbClr val="000000"/>
                </a:solidFill>
                <a:ea typeface="Arial"/>
                <a:cs typeface="Calibri"/>
              </a:rPr>
              <a:t>( </a:t>
            </a:r>
            <a:r>
              <a:rPr lang="en-US" b="1" dirty="0">
                <a:solidFill>
                  <a:srgbClr val="000000"/>
                </a:solidFill>
                <a:ea typeface="Calibri"/>
                <a:cs typeface="Calibri"/>
              </a:rPr>
              <a:t>1</a:t>
            </a:r>
            <a:r>
              <a:rPr lang="ar-SA" b="1" dirty="0">
                <a:solidFill>
                  <a:srgbClr val="000000"/>
                </a:solidFill>
                <a:ea typeface="Arial"/>
                <a:cs typeface="Calibri"/>
              </a:rPr>
              <a:t>) </a:t>
            </a:r>
            <a:r>
              <a:rPr lang="ar-SA" b="1" dirty="0">
                <a:solidFill>
                  <a:srgbClr val="000000"/>
                </a:solidFill>
                <a:ea typeface="Arial"/>
                <a:cs typeface="Times New Roman"/>
              </a:rPr>
              <a:t>وتشمل </a:t>
            </a:r>
            <a:r>
              <a:rPr lang="en-US" b="1" dirty="0" err="1">
                <a:solidFill>
                  <a:srgbClr val="000000"/>
                </a:solidFill>
                <a:ea typeface="Calibri"/>
                <a:cs typeface="Calibri"/>
              </a:rPr>
              <a:t>Abc</a:t>
            </a:r>
            <a:r>
              <a:rPr lang="ar-SA" b="1" dirty="0">
                <a:solidFill>
                  <a:srgbClr val="000000"/>
                </a:solidFill>
                <a:ea typeface="Arial"/>
                <a:cs typeface="Times New Roman"/>
              </a:rPr>
              <a:t> و </a:t>
            </a:r>
            <a:r>
              <a:rPr lang="en-US" b="1" dirty="0" err="1">
                <a:solidFill>
                  <a:srgbClr val="000000"/>
                </a:solidFill>
                <a:ea typeface="Calibri"/>
                <a:cs typeface="Calibri"/>
              </a:rPr>
              <a:t>aBC</a:t>
            </a:r>
            <a:r>
              <a:rPr lang="ar-SA" b="1" dirty="0">
                <a:solidFill>
                  <a:srgbClr val="000000"/>
                </a:solidFill>
                <a:ea typeface="Arial"/>
                <a:cs typeface="Calibri"/>
              </a:rPr>
              <a:t> .  </a:t>
            </a:r>
            <a:endParaRPr lang="en-US" sz="1400" dirty="0">
              <a:ea typeface="Calibri"/>
              <a:cs typeface="Arial"/>
            </a:endParaRPr>
          </a:p>
          <a:p>
            <a:pPr marL="1270" marR="1477645" indent="-1270">
              <a:lnSpc>
                <a:spcPct val="119000"/>
              </a:lnSpc>
              <a:spcAft>
                <a:spcPts val="995"/>
              </a:spcAft>
            </a:pPr>
            <a:r>
              <a:rPr lang="en-US" b="1" dirty="0">
                <a:solidFill>
                  <a:srgbClr val="000000"/>
                </a:solidFill>
                <a:ea typeface="Calibri"/>
                <a:cs typeface="Calibri"/>
              </a:rPr>
              <a:t>2</a:t>
            </a:r>
            <a:r>
              <a:rPr lang="ar-SA" b="1" dirty="0">
                <a:solidFill>
                  <a:srgbClr val="000000"/>
                </a:solidFill>
                <a:ea typeface="Arial"/>
                <a:cs typeface="Times New Roman"/>
              </a:rPr>
              <a:t>ـ عبور وراثي مفرد في المنطقة الثانية</a:t>
            </a:r>
            <a:r>
              <a:rPr lang="ar-SA" b="1" dirty="0">
                <a:solidFill>
                  <a:srgbClr val="000000"/>
                </a:solidFill>
                <a:ea typeface="Arial"/>
                <a:cs typeface="Calibri"/>
              </a:rPr>
              <a:t>(</a:t>
            </a:r>
            <a:r>
              <a:rPr lang="en-US" b="1" dirty="0">
                <a:solidFill>
                  <a:srgbClr val="000000"/>
                </a:solidFill>
                <a:ea typeface="Calibri"/>
                <a:cs typeface="Calibri"/>
              </a:rPr>
              <a:t>2</a:t>
            </a:r>
            <a:r>
              <a:rPr lang="ar-SA" b="1" dirty="0">
                <a:solidFill>
                  <a:srgbClr val="000000"/>
                </a:solidFill>
                <a:ea typeface="Arial"/>
                <a:cs typeface="Calibri"/>
              </a:rPr>
              <a:t>) </a:t>
            </a:r>
            <a:r>
              <a:rPr lang="ar-SA" b="1" dirty="0">
                <a:solidFill>
                  <a:srgbClr val="000000"/>
                </a:solidFill>
                <a:ea typeface="Arial"/>
                <a:cs typeface="Times New Roman"/>
              </a:rPr>
              <a:t>وتشمل </a:t>
            </a:r>
            <a:r>
              <a:rPr lang="en-US" b="1" dirty="0" err="1">
                <a:solidFill>
                  <a:srgbClr val="000000"/>
                </a:solidFill>
                <a:ea typeface="Calibri"/>
                <a:cs typeface="Calibri"/>
              </a:rPr>
              <a:t>ABc</a:t>
            </a:r>
            <a:r>
              <a:rPr lang="ar-SA" b="1" dirty="0">
                <a:solidFill>
                  <a:srgbClr val="000000"/>
                </a:solidFill>
                <a:ea typeface="Arial"/>
                <a:cs typeface="Times New Roman"/>
              </a:rPr>
              <a:t> و </a:t>
            </a:r>
            <a:r>
              <a:rPr lang="en-US" b="1" dirty="0" err="1">
                <a:solidFill>
                  <a:srgbClr val="000000"/>
                </a:solidFill>
                <a:ea typeface="Calibri"/>
                <a:cs typeface="Calibri"/>
              </a:rPr>
              <a:t>abC</a:t>
            </a:r>
            <a:r>
              <a:rPr lang="ar-SA" b="1" dirty="0">
                <a:solidFill>
                  <a:srgbClr val="000000"/>
                </a:solidFill>
                <a:ea typeface="Arial"/>
                <a:cs typeface="Calibri"/>
              </a:rPr>
              <a:t> .  </a:t>
            </a:r>
            <a:endParaRPr lang="en-US" sz="1400" dirty="0">
              <a:ea typeface="Calibri"/>
              <a:cs typeface="Arial"/>
            </a:endParaRPr>
          </a:p>
          <a:p>
            <a:pPr marL="1270" marR="2544445" indent="-1270">
              <a:lnSpc>
                <a:spcPct val="119000"/>
              </a:lnSpc>
              <a:spcAft>
                <a:spcPts val="995"/>
              </a:spcAft>
            </a:pPr>
            <a:r>
              <a:rPr lang="en-US" b="1" dirty="0">
                <a:solidFill>
                  <a:srgbClr val="000000"/>
                </a:solidFill>
                <a:ea typeface="Calibri"/>
                <a:cs typeface="Calibri"/>
              </a:rPr>
              <a:t>3</a:t>
            </a:r>
            <a:r>
              <a:rPr lang="ar-SA" b="1" dirty="0">
                <a:solidFill>
                  <a:srgbClr val="000000"/>
                </a:solidFill>
                <a:ea typeface="Arial"/>
                <a:cs typeface="Times New Roman"/>
              </a:rPr>
              <a:t>ـ عبور وراثي المزدوج ويشمل</a:t>
            </a:r>
            <a:r>
              <a:rPr lang="ar-SA" b="1" dirty="0">
                <a:solidFill>
                  <a:srgbClr val="000000"/>
                </a:solidFill>
                <a:ea typeface="Arial"/>
                <a:cs typeface="Calibri"/>
              </a:rPr>
              <a:t>: </a:t>
            </a:r>
            <a:r>
              <a:rPr lang="en-US" b="1" dirty="0" err="1">
                <a:solidFill>
                  <a:srgbClr val="000000"/>
                </a:solidFill>
                <a:ea typeface="Calibri"/>
                <a:cs typeface="Calibri"/>
              </a:rPr>
              <a:t>AbC</a:t>
            </a:r>
            <a:r>
              <a:rPr lang="ar-SA" b="1" dirty="0">
                <a:solidFill>
                  <a:srgbClr val="000000"/>
                </a:solidFill>
                <a:ea typeface="Arial"/>
                <a:cs typeface="Times New Roman"/>
              </a:rPr>
              <a:t> و </a:t>
            </a:r>
            <a:r>
              <a:rPr lang="en-US" b="1" dirty="0" err="1">
                <a:solidFill>
                  <a:srgbClr val="000000"/>
                </a:solidFill>
                <a:ea typeface="Calibri"/>
                <a:cs typeface="Calibri"/>
              </a:rPr>
              <a:t>aBc</a:t>
            </a:r>
            <a:r>
              <a:rPr lang="ar-SA" b="1" dirty="0">
                <a:solidFill>
                  <a:srgbClr val="000000"/>
                </a:solidFill>
                <a:ea typeface="Arial"/>
                <a:cs typeface="Calibri"/>
              </a:rPr>
              <a:t> .  </a:t>
            </a:r>
            <a:endParaRPr lang="en-US" sz="1400" dirty="0">
              <a:ea typeface="Calibri"/>
              <a:cs typeface="Arial"/>
            </a:endParaRPr>
          </a:p>
        </p:txBody>
      </p:sp>
    </p:spTree>
    <p:extLst>
      <p:ext uri="{BB962C8B-B14F-4D97-AF65-F5344CB8AC3E}">
        <p14:creationId xmlns:p14="http://schemas.microsoft.com/office/powerpoint/2010/main" val="311501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29928" y="548680"/>
            <a:ext cx="6336704" cy="5094472"/>
          </a:xfrm>
          <a:prstGeom prst="rect">
            <a:avLst/>
          </a:prstGeom>
        </p:spPr>
        <p:txBody>
          <a:bodyPr wrap="square">
            <a:spAutoFit/>
          </a:bodyPr>
          <a:lstStyle/>
          <a:p>
            <a:pPr marL="1270" marR="2505075" indent="-1270">
              <a:lnSpc>
                <a:spcPct val="119000"/>
              </a:lnSpc>
              <a:spcAft>
                <a:spcPts val="995"/>
              </a:spcAft>
            </a:pPr>
            <a:r>
              <a:rPr lang="ar-SA" b="1" dirty="0">
                <a:solidFill>
                  <a:srgbClr val="000000"/>
                </a:solidFill>
                <a:ea typeface="Arial"/>
                <a:cs typeface="Times New Roman"/>
              </a:rPr>
              <a:t>اما التراكيب الابوية فهي تشمل </a:t>
            </a:r>
            <a:r>
              <a:rPr lang="ar-SA" b="1" dirty="0">
                <a:solidFill>
                  <a:srgbClr val="000000"/>
                </a:solidFill>
                <a:ea typeface="Arial"/>
                <a:cs typeface="Calibri"/>
              </a:rPr>
              <a:t>: </a:t>
            </a:r>
            <a:r>
              <a:rPr lang="en-US" b="1" dirty="0">
                <a:solidFill>
                  <a:srgbClr val="000000"/>
                </a:solidFill>
                <a:ea typeface="Calibri"/>
                <a:cs typeface="Calibri"/>
              </a:rPr>
              <a:t>ABC  </a:t>
            </a:r>
            <a:r>
              <a:rPr lang="ar-SA" b="1" dirty="0">
                <a:solidFill>
                  <a:srgbClr val="000000"/>
                </a:solidFill>
                <a:ea typeface="Arial"/>
                <a:cs typeface="Times New Roman"/>
              </a:rPr>
              <a:t> و </a:t>
            </a:r>
            <a:r>
              <a:rPr lang="en-US" b="1" dirty="0" err="1">
                <a:solidFill>
                  <a:srgbClr val="000000"/>
                </a:solidFill>
                <a:ea typeface="Calibri"/>
                <a:cs typeface="Calibri"/>
              </a:rPr>
              <a:t>abc</a:t>
            </a:r>
            <a:r>
              <a:rPr lang="ar-SA" b="1" dirty="0">
                <a:solidFill>
                  <a:srgbClr val="000000"/>
                </a:solidFill>
                <a:ea typeface="Arial"/>
                <a:cs typeface="Calibri"/>
              </a:rPr>
              <a:t> .  </a:t>
            </a:r>
            <a:endParaRPr lang="en-US" sz="1400" dirty="0">
              <a:ea typeface="Calibri"/>
              <a:cs typeface="Arial"/>
            </a:endParaRPr>
          </a:p>
          <a:p>
            <a:pPr marL="330835" marR="500380" indent="-1270">
              <a:lnSpc>
                <a:spcPct val="119000"/>
              </a:lnSpc>
              <a:spcAft>
                <a:spcPts val="995"/>
              </a:spcAft>
            </a:pPr>
            <a:r>
              <a:rPr lang="ar-SA" b="1" dirty="0">
                <a:solidFill>
                  <a:srgbClr val="000000"/>
                </a:solidFill>
                <a:ea typeface="Arial"/>
                <a:cs typeface="Times New Roman"/>
              </a:rPr>
              <a:t>       ويمكن التمييز بين النسل الناتج من الاتحادات </a:t>
            </a:r>
            <a:r>
              <a:rPr lang="ar-SA" b="1" dirty="0" err="1">
                <a:solidFill>
                  <a:srgbClr val="000000"/>
                </a:solidFill>
                <a:ea typeface="Arial"/>
                <a:cs typeface="Times New Roman"/>
              </a:rPr>
              <a:t>العبورية</a:t>
            </a:r>
            <a:r>
              <a:rPr lang="ar-SA" b="1" dirty="0">
                <a:solidFill>
                  <a:srgbClr val="000000"/>
                </a:solidFill>
                <a:ea typeface="Arial"/>
                <a:cs typeface="Times New Roman"/>
              </a:rPr>
              <a:t> عن الاتحادات الأبوية وذلك من معرفة إعداد النسل الناتج من كل منها كلاتي </a:t>
            </a:r>
            <a:r>
              <a:rPr lang="ar-SA" b="1" dirty="0">
                <a:solidFill>
                  <a:srgbClr val="000000"/>
                </a:solidFill>
                <a:ea typeface="Arial"/>
                <a:cs typeface="Calibri"/>
              </a:rPr>
              <a:t>:</a:t>
            </a:r>
            <a:r>
              <a:rPr lang="ar-SA" b="1" dirty="0">
                <a:solidFill>
                  <a:srgbClr val="000000"/>
                </a:solidFill>
                <a:ea typeface="Arial"/>
                <a:cs typeface="Times New Roman"/>
              </a:rPr>
              <a:t>ــ  </a:t>
            </a:r>
            <a:endParaRPr lang="en-US" sz="1400" dirty="0">
              <a:ea typeface="Calibri"/>
              <a:cs typeface="Arial"/>
            </a:endParaRPr>
          </a:p>
          <a:p>
            <a:pPr marL="409575" marR="500380" indent="-1270">
              <a:lnSpc>
                <a:spcPct val="119000"/>
              </a:lnSpc>
              <a:spcAft>
                <a:spcPts val="995"/>
              </a:spcAft>
            </a:pPr>
            <a:r>
              <a:rPr lang="en-US" b="1" dirty="0">
                <a:solidFill>
                  <a:srgbClr val="000000"/>
                </a:solidFill>
                <a:ea typeface="Calibri"/>
                <a:cs typeface="Calibri"/>
              </a:rPr>
              <a:t>1</a:t>
            </a:r>
            <a:r>
              <a:rPr lang="ar-SA" b="1" dirty="0">
                <a:solidFill>
                  <a:srgbClr val="000000"/>
                </a:solidFill>
                <a:ea typeface="Arial"/>
                <a:cs typeface="Times New Roman"/>
              </a:rPr>
              <a:t>ـ يكون تكرار الاتحادات الأبوية أعلى من </a:t>
            </a:r>
            <a:r>
              <a:rPr lang="ar-SA" b="1" dirty="0" err="1">
                <a:solidFill>
                  <a:srgbClr val="000000"/>
                </a:solidFill>
                <a:ea typeface="Arial"/>
                <a:cs typeface="Times New Roman"/>
              </a:rPr>
              <a:t>العبورية</a:t>
            </a:r>
            <a:r>
              <a:rPr lang="ar-SA" b="1" dirty="0">
                <a:solidFill>
                  <a:srgbClr val="000000"/>
                </a:solidFill>
                <a:ea typeface="Arial"/>
                <a:cs typeface="Times New Roman"/>
              </a:rPr>
              <a:t> أي أعلى قيمة في النسل وتكون متقاربة فيما بينها اي ان </a:t>
            </a:r>
            <a:r>
              <a:rPr lang="ar-SA" b="1" dirty="0">
                <a:solidFill>
                  <a:srgbClr val="000000"/>
                </a:solidFill>
                <a:ea typeface="Arial"/>
                <a:cs typeface="Calibri"/>
              </a:rPr>
              <a:t>: </a:t>
            </a:r>
            <a:r>
              <a:rPr lang="en-US" b="1" dirty="0">
                <a:solidFill>
                  <a:srgbClr val="000000"/>
                </a:solidFill>
                <a:ea typeface="Calibri"/>
                <a:cs typeface="Calibri"/>
              </a:rPr>
              <a:t>ABC </a:t>
            </a:r>
            <a:r>
              <a:rPr lang="ar-SA" b="1" dirty="0">
                <a:solidFill>
                  <a:srgbClr val="000000"/>
                </a:solidFill>
                <a:ea typeface="Arial"/>
                <a:cs typeface="Times New Roman"/>
              </a:rPr>
              <a:t> و </a:t>
            </a:r>
            <a:r>
              <a:rPr lang="en-US" b="1" dirty="0" err="1">
                <a:solidFill>
                  <a:srgbClr val="000000"/>
                </a:solidFill>
                <a:ea typeface="Calibri"/>
                <a:cs typeface="Calibri"/>
              </a:rPr>
              <a:t>abc</a:t>
            </a:r>
            <a:r>
              <a:rPr lang="ar-SA" b="1" dirty="0">
                <a:solidFill>
                  <a:srgbClr val="000000"/>
                </a:solidFill>
                <a:ea typeface="Arial"/>
                <a:cs typeface="Times New Roman"/>
              </a:rPr>
              <a:t> لها اعلى قيمة </a:t>
            </a:r>
            <a:r>
              <a:rPr lang="ar-SA" b="1" dirty="0">
                <a:solidFill>
                  <a:srgbClr val="000000"/>
                </a:solidFill>
                <a:ea typeface="Arial"/>
                <a:cs typeface="Calibri"/>
              </a:rPr>
              <a:t>. </a:t>
            </a:r>
            <a:endParaRPr lang="en-US" sz="1400" dirty="0">
              <a:ea typeface="Calibri"/>
              <a:cs typeface="Arial"/>
            </a:endParaRPr>
          </a:p>
          <a:p>
            <a:pPr marL="409575" marR="500380" indent="-1270">
              <a:lnSpc>
                <a:spcPct val="119000"/>
              </a:lnSpc>
              <a:spcAft>
                <a:spcPts val="995"/>
              </a:spcAft>
            </a:pPr>
            <a:r>
              <a:rPr lang="en-US" b="1" dirty="0">
                <a:solidFill>
                  <a:srgbClr val="000000"/>
                </a:solidFill>
                <a:ea typeface="Calibri"/>
                <a:cs typeface="Calibri"/>
              </a:rPr>
              <a:t>2</a:t>
            </a:r>
            <a:r>
              <a:rPr lang="ar-SA" b="1" dirty="0">
                <a:solidFill>
                  <a:srgbClr val="000000"/>
                </a:solidFill>
                <a:ea typeface="Arial"/>
                <a:cs typeface="Times New Roman"/>
              </a:rPr>
              <a:t>ـ العبور الوراثي المفرد في المنطقة</a:t>
            </a:r>
            <a:r>
              <a:rPr lang="ar-SA" b="1" dirty="0">
                <a:solidFill>
                  <a:srgbClr val="000000"/>
                </a:solidFill>
                <a:ea typeface="Arial"/>
                <a:cs typeface="Calibri"/>
              </a:rPr>
              <a:t>( </a:t>
            </a:r>
            <a:r>
              <a:rPr lang="en-US" b="1" dirty="0">
                <a:solidFill>
                  <a:srgbClr val="000000"/>
                </a:solidFill>
                <a:ea typeface="Calibri"/>
                <a:cs typeface="Calibri"/>
              </a:rPr>
              <a:t>2</a:t>
            </a:r>
            <a:r>
              <a:rPr lang="ar-SA" b="1" dirty="0">
                <a:solidFill>
                  <a:srgbClr val="000000"/>
                </a:solidFill>
                <a:ea typeface="Arial"/>
                <a:cs typeface="Calibri"/>
              </a:rPr>
              <a:t>)</a:t>
            </a:r>
            <a:r>
              <a:rPr lang="ar-SA" b="1" dirty="0">
                <a:solidFill>
                  <a:srgbClr val="000000"/>
                </a:solidFill>
                <a:ea typeface="Arial"/>
                <a:cs typeface="Times New Roman"/>
              </a:rPr>
              <a:t>اقل من الاتحادات الابوية تكرارا واكثر من بقية </a:t>
            </a:r>
            <a:r>
              <a:rPr lang="ar-SA" b="1" dirty="0" err="1">
                <a:solidFill>
                  <a:srgbClr val="000000"/>
                </a:solidFill>
                <a:ea typeface="Arial"/>
                <a:cs typeface="Times New Roman"/>
              </a:rPr>
              <a:t>العبورات</a:t>
            </a:r>
            <a:r>
              <a:rPr lang="ar-SA" b="1" dirty="0">
                <a:solidFill>
                  <a:srgbClr val="000000"/>
                </a:solidFill>
                <a:ea typeface="Arial"/>
                <a:cs typeface="Times New Roman"/>
              </a:rPr>
              <a:t> </a:t>
            </a:r>
            <a:r>
              <a:rPr lang="ar-SA" b="1" dirty="0">
                <a:solidFill>
                  <a:srgbClr val="000000"/>
                </a:solidFill>
                <a:ea typeface="Arial"/>
                <a:cs typeface="Calibri"/>
              </a:rPr>
              <a:t>. </a:t>
            </a:r>
            <a:endParaRPr lang="en-US" sz="1400" dirty="0">
              <a:ea typeface="Calibri"/>
              <a:cs typeface="Arial"/>
            </a:endParaRPr>
          </a:p>
          <a:p>
            <a:pPr marL="409575" marR="500380" indent="-1270">
              <a:lnSpc>
                <a:spcPct val="119000"/>
              </a:lnSpc>
              <a:spcAft>
                <a:spcPts val="995"/>
              </a:spcAft>
            </a:pPr>
            <a:r>
              <a:rPr lang="en-US" b="1" dirty="0">
                <a:solidFill>
                  <a:srgbClr val="000000"/>
                </a:solidFill>
                <a:ea typeface="Calibri"/>
                <a:cs typeface="Calibri"/>
              </a:rPr>
              <a:t>3</a:t>
            </a:r>
            <a:r>
              <a:rPr lang="ar-SA" b="1" dirty="0">
                <a:solidFill>
                  <a:srgbClr val="000000"/>
                </a:solidFill>
                <a:ea typeface="Arial"/>
                <a:cs typeface="Times New Roman"/>
              </a:rPr>
              <a:t>ـ العبور الوراثي المفرد في المنطقة</a:t>
            </a:r>
            <a:r>
              <a:rPr lang="ar-SA" b="1" dirty="0">
                <a:solidFill>
                  <a:srgbClr val="000000"/>
                </a:solidFill>
                <a:ea typeface="Arial"/>
                <a:cs typeface="Calibri"/>
              </a:rPr>
              <a:t>( </a:t>
            </a:r>
            <a:r>
              <a:rPr lang="en-US" b="1" dirty="0">
                <a:solidFill>
                  <a:srgbClr val="000000"/>
                </a:solidFill>
                <a:ea typeface="Calibri"/>
                <a:cs typeface="Calibri"/>
              </a:rPr>
              <a:t>1</a:t>
            </a:r>
            <a:r>
              <a:rPr lang="ar-SA" b="1" dirty="0">
                <a:solidFill>
                  <a:srgbClr val="000000"/>
                </a:solidFill>
                <a:ea typeface="Arial"/>
                <a:cs typeface="Calibri"/>
              </a:rPr>
              <a:t>)</a:t>
            </a:r>
            <a:r>
              <a:rPr lang="ar-SA" b="1" dirty="0">
                <a:solidFill>
                  <a:srgbClr val="000000"/>
                </a:solidFill>
                <a:ea typeface="Arial"/>
                <a:cs typeface="Times New Roman"/>
              </a:rPr>
              <a:t> اقل من تكرار العبور الوراثي المفرد في المنطقة</a:t>
            </a:r>
            <a:r>
              <a:rPr lang="ar-SA" b="1" dirty="0">
                <a:solidFill>
                  <a:srgbClr val="000000"/>
                </a:solidFill>
                <a:ea typeface="Arial"/>
                <a:cs typeface="Calibri"/>
              </a:rPr>
              <a:t>(</a:t>
            </a:r>
            <a:r>
              <a:rPr lang="en-US" b="1" dirty="0">
                <a:solidFill>
                  <a:srgbClr val="000000"/>
                </a:solidFill>
                <a:ea typeface="Calibri"/>
                <a:cs typeface="Calibri"/>
              </a:rPr>
              <a:t>2</a:t>
            </a:r>
            <a:r>
              <a:rPr lang="ar-SA" b="1" dirty="0">
                <a:solidFill>
                  <a:srgbClr val="000000"/>
                </a:solidFill>
                <a:ea typeface="Arial"/>
                <a:cs typeface="Calibri"/>
              </a:rPr>
              <a:t>)</a:t>
            </a:r>
            <a:r>
              <a:rPr lang="ar-SA" b="1" dirty="0">
                <a:solidFill>
                  <a:srgbClr val="000000"/>
                </a:solidFill>
                <a:ea typeface="Arial"/>
                <a:cs typeface="Times New Roman"/>
              </a:rPr>
              <a:t>واكثر من العبور الوراثي المزدوج </a:t>
            </a:r>
            <a:r>
              <a:rPr lang="ar-SA" b="1" dirty="0">
                <a:solidFill>
                  <a:srgbClr val="000000"/>
                </a:solidFill>
                <a:ea typeface="Arial"/>
                <a:cs typeface="Calibri"/>
              </a:rPr>
              <a:t>. </a:t>
            </a:r>
            <a:endParaRPr lang="en-US" sz="1400" dirty="0">
              <a:ea typeface="Calibri"/>
              <a:cs typeface="Arial"/>
            </a:endParaRPr>
          </a:p>
          <a:p>
            <a:pPr marL="1270" marR="575310" indent="-1270">
              <a:lnSpc>
                <a:spcPct val="119000"/>
              </a:lnSpc>
              <a:spcAft>
                <a:spcPts val="995"/>
              </a:spcAft>
            </a:pPr>
            <a:r>
              <a:rPr lang="en-US" b="1" dirty="0">
                <a:solidFill>
                  <a:srgbClr val="000000"/>
                </a:solidFill>
                <a:ea typeface="Calibri"/>
                <a:cs typeface="Calibri"/>
              </a:rPr>
              <a:t>4</a:t>
            </a:r>
            <a:r>
              <a:rPr lang="ar-SA" b="1" dirty="0">
                <a:solidFill>
                  <a:srgbClr val="000000"/>
                </a:solidFill>
                <a:ea typeface="Arial"/>
                <a:cs typeface="Times New Roman"/>
              </a:rPr>
              <a:t>ـ تكرار العبور الوراثي المزدوج اقل من جميع الاتحادات الابوية </a:t>
            </a:r>
            <a:r>
              <a:rPr lang="ar-SA" b="1" dirty="0" err="1">
                <a:solidFill>
                  <a:srgbClr val="000000"/>
                </a:solidFill>
                <a:ea typeface="Arial"/>
                <a:cs typeface="Times New Roman"/>
              </a:rPr>
              <a:t>والعبورية</a:t>
            </a:r>
            <a:r>
              <a:rPr lang="ar-SA" b="1" dirty="0">
                <a:solidFill>
                  <a:srgbClr val="000000"/>
                </a:solidFill>
                <a:ea typeface="Arial"/>
                <a:cs typeface="Times New Roman"/>
              </a:rPr>
              <a:t> الناتجة </a:t>
            </a:r>
            <a:r>
              <a:rPr lang="ar-SA" b="1" dirty="0">
                <a:solidFill>
                  <a:srgbClr val="000000"/>
                </a:solidFill>
                <a:ea typeface="Arial"/>
                <a:cs typeface="Calibri"/>
              </a:rPr>
              <a:t>. </a:t>
            </a:r>
            <a:endParaRPr lang="en-US" sz="1400" dirty="0">
              <a:ea typeface="Calibri"/>
              <a:cs typeface="Arial"/>
            </a:endParaRPr>
          </a:p>
          <a:p>
            <a:r>
              <a:rPr lang="ar-SA" b="1" dirty="0">
                <a:solidFill>
                  <a:srgbClr val="000000"/>
                </a:solidFill>
                <a:ea typeface="Arial"/>
                <a:cs typeface="Times New Roman"/>
              </a:rPr>
              <a:t>مثال </a:t>
            </a:r>
            <a:r>
              <a:rPr lang="ar-SA" b="1" dirty="0" smtClean="0">
                <a:solidFill>
                  <a:srgbClr val="000000"/>
                </a:solidFill>
                <a:effectLst/>
                <a:ea typeface="Arial"/>
                <a:cs typeface="Calibri"/>
              </a:rPr>
              <a:t>:</a:t>
            </a:r>
            <a:r>
              <a:rPr lang="ar-SA" b="1" dirty="0">
                <a:solidFill>
                  <a:srgbClr val="000000"/>
                </a:solidFill>
                <a:ea typeface="Arial"/>
                <a:cs typeface="Times New Roman"/>
              </a:rPr>
              <a:t>ـ نبات هجين لثلاثة ازواج من الجينات عمل له تلقيح اختباري وكانت كما يلي</a:t>
            </a:r>
            <a:r>
              <a:rPr lang="ar-SA" b="1" dirty="0" smtClean="0">
                <a:solidFill>
                  <a:srgbClr val="000000"/>
                </a:solidFill>
                <a:effectLst/>
                <a:ea typeface="Arial"/>
                <a:cs typeface="Calibri"/>
              </a:rPr>
              <a:t>:</a:t>
            </a:r>
            <a:r>
              <a:rPr lang="ar-SA" b="1" dirty="0">
                <a:solidFill>
                  <a:srgbClr val="000000"/>
                </a:solidFill>
                <a:ea typeface="Arial"/>
                <a:cs typeface="Times New Roman"/>
              </a:rPr>
              <a:t>ــ </a:t>
            </a:r>
            <a:endParaRPr lang="ar-IQ" dirty="0"/>
          </a:p>
        </p:txBody>
      </p:sp>
    </p:spTree>
    <p:extLst>
      <p:ext uri="{BB962C8B-B14F-4D97-AF65-F5344CB8AC3E}">
        <p14:creationId xmlns:p14="http://schemas.microsoft.com/office/powerpoint/2010/main" val="3520562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593416"/>
            <a:ext cx="4572000" cy="5671168"/>
          </a:xfrm>
          <a:prstGeom prst="rect">
            <a:avLst/>
          </a:prstGeom>
        </p:spPr>
        <p:txBody>
          <a:bodyPr>
            <a:spAutoFit/>
          </a:bodyPr>
          <a:lstStyle/>
          <a:p>
            <a:pPr marL="464820" indent="-6350" algn="just">
              <a:lnSpc>
                <a:spcPct val="110000"/>
              </a:lnSpc>
              <a:spcAft>
                <a:spcPts val="1120"/>
              </a:spcAft>
            </a:pPr>
            <a:r>
              <a:rPr lang="ar-SA" b="1" dirty="0">
                <a:solidFill>
                  <a:srgbClr val="000000"/>
                </a:solidFill>
                <a:ea typeface="Arial"/>
                <a:cs typeface="Times New Roman"/>
              </a:rPr>
              <a:t>التراكيب الابوية</a:t>
            </a:r>
            <a:r>
              <a:rPr lang="ar-SA" b="1" dirty="0">
                <a:solidFill>
                  <a:srgbClr val="000000"/>
                </a:solidFill>
                <a:ea typeface="Arial"/>
                <a:cs typeface="Calibri"/>
              </a:rPr>
              <a:t>:  </a:t>
            </a:r>
            <a:endParaRPr lang="en-US" sz="1400" dirty="0">
              <a:ea typeface="Calibri"/>
              <a:cs typeface="Arial"/>
            </a:endParaRPr>
          </a:p>
          <a:p>
            <a:pPr marL="6350" marR="457835" indent="-6350">
              <a:lnSpc>
                <a:spcPct val="107000"/>
              </a:lnSpc>
              <a:spcAft>
                <a:spcPts val="1145"/>
              </a:spcAft>
            </a:pPr>
            <a:r>
              <a:rPr lang="en-US" b="1" dirty="0">
                <a:solidFill>
                  <a:srgbClr val="000000"/>
                </a:solidFill>
                <a:ea typeface="Arial"/>
                <a:cs typeface="Calibri"/>
              </a:rPr>
              <a:t>   </a:t>
            </a:r>
            <a:r>
              <a:rPr lang="en-US" b="1" dirty="0">
                <a:solidFill>
                  <a:srgbClr val="000000"/>
                </a:solidFill>
                <a:ea typeface="Calibri"/>
                <a:cs typeface="Calibri"/>
              </a:rPr>
              <a:t>345</a:t>
            </a:r>
            <a:r>
              <a:rPr lang="en-US" b="1" dirty="0">
                <a:solidFill>
                  <a:srgbClr val="000000"/>
                </a:solidFill>
                <a:ea typeface="Arial"/>
                <a:cs typeface="Calibri"/>
              </a:rPr>
              <a:t> =  </a:t>
            </a:r>
            <a:r>
              <a:rPr lang="en-US" b="1" dirty="0">
                <a:solidFill>
                  <a:srgbClr val="000000"/>
                </a:solidFill>
                <a:ea typeface="Calibri"/>
                <a:cs typeface="Calibri"/>
              </a:rPr>
              <a:t>ABC</a:t>
            </a:r>
            <a:endParaRPr lang="en-US" sz="1400" dirty="0">
              <a:ea typeface="Calibri"/>
              <a:cs typeface="Arial"/>
            </a:endParaRPr>
          </a:p>
          <a:p>
            <a:pPr marL="6350" marR="457200" indent="-6350">
              <a:lnSpc>
                <a:spcPct val="107000"/>
              </a:lnSpc>
              <a:spcAft>
                <a:spcPts val="1145"/>
              </a:spcAft>
            </a:pPr>
            <a:r>
              <a:rPr lang="en-US" b="1" dirty="0">
                <a:solidFill>
                  <a:srgbClr val="000000"/>
                </a:solidFill>
                <a:ea typeface="Arial"/>
                <a:cs typeface="Calibri"/>
              </a:rPr>
              <a:t> </a:t>
            </a:r>
            <a:r>
              <a:rPr lang="en-US" b="1" dirty="0">
                <a:solidFill>
                  <a:srgbClr val="000000"/>
                </a:solidFill>
                <a:ea typeface="Calibri"/>
                <a:cs typeface="Calibri"/>
              </a:rPr>
              <a:t>335</a:t>
            </a:r>
            <a:r>
              <a:rPr lang="en-US" b="1" dirty="0">
                <a:solidFill>
                  <a:srgbClr val="000000"/>
                </a:solidFill>
                <a:ea typeface="Arial"/>
                <a:cs typeface="Calibri"/>
              </a:rPr>
              <a:t> = </a:t>
            </a:r>
            <a:r>
              <a:rPr lang="en-US" b="1" dirty="0" err="1">
                <a:solidFill>
                  <a:srgbClr val="000000"/>
                </a:solidFill>
                <a:ea typeface="Calibri"/>
                <a:cs typeface="Calibri"/>
              </a:rPr>
              <a:t>abc</a:t>
            </a:r>
            <a:endParaRPr lang="en-US" sz="1400" dirty="0">
              <a:ea typeface="Calibri"/>
              <a:cs typeface="Arial"/>
            </a:endParaRPr>
          </a:p>
          <a:p>
            <a:pPr marL="466090" indent="-6350" algn="just">
              <a:lnSpc>
                <a:spcPct val="110000"/>
              </a:lnSpc>
              <a:spcAft>
                <a:spcPts val="1120"/>
              </a:spcAft>
            </a:pPr>
            <a:r>
              <a:rPr lang="ar-SA" b="1" dirty="0">
                <a:solidFill>
                  <a:srgbClr val="000000"/>
                </a:solidFill>
                <a:ea typeface="Arial"/>
                <a:cs typeface="Times New Roman"/>
              </a:rPr>
              <a:t>التراكيب </a:t>
            </a:r>
            <a:r>
              <a:rPr lang="ar-SA" b="1" dirty="0" err="1">
                <a:solidFill>
                  <a:srgbClr val="000000"/>
                </a:solidFill>
                <a:ea typeface="Arial"/>
                <a:cs typeface="Times New Roman"/>
              </a:rPr>
              <a:t>العبورية</a:t>
            </a:r>
            <a:r>
              <a:rPr lang="ar-SA" b="1" dirty="0">
                <a:solidFill>
                  <a:srgbClr val="000000"/>
                </a:solidFill>
                <a:ea typeface="Arial"/>
                <a:cs typeface="Times New Roman"/>
              </a:rPr>
              <a:t> في المنطقة</a:t>
            </a:r>
            <a:r>
              <a:rPr lang="ar-SA" b="1" dirty="0">
                <a:solidFill>
                  <a:srgbClr val="000000"/>
                </a:solidFill>
                <a:ea typeface="Arial"/>
                <a:cs typeface="Calibri"/>
              </a:rPr>
              <a:t>(</a:t>
            </a:r>
            <a:r>
              <a:rPr lang="en-US" b="1" dirty="0">
                <a:solidFill>
                  <a:srgbClr val="000000"/>
                </a:solidFill>
                <a:ea typeface="Calibri"/>
                <a:cs typeface="Calibri"/>
              </a:rPr>
              <a:t>2</a:t>
            </a:r>
            <a:r>
              <a:rPr lang="ar-SA" b="1" dirty="0">
                <a:solidFill>
                  <a:srgbClr val="000000"/>
                </a:solidFill>
                <a:ea typeface="Arial"/>
                <a:cs typeface="Calibri"/>
              </a:rPr>
              <a:t>) : </a:t>
            </a:r>
            <a:endParaRPr lang="en-US" sz="1400" dirty="0">
              <a:ea typeface="Calibri"/>
              <a:cs typeface="Arial"/>
            </a:endParaRPr>
          </a:p>
          <a:p>
            <a:pPr marL="6350" marR="457200" indent="-6350">
              <a:lnSpc>
                <a:spcPct val="107000"/>
              </a:lnSpc>
              <a:spcAft>
                <a:spcPts val="1145"/>
              </a:spcAft>
            </a:pPr>
            <a:r>
              <a:rPr lang="en-US" b="1" dirty="0">
                <a:solidFill>
                  <a:srgbClr val="000000"/>
                </a:solidFill>
                <a:ea typeface="Arial"/>
                <a:cs typeface="Calibri"/>
              </a:rPr>
              <a:t> </a:t>
            </a:r>
            <a:r>
              <a:rPr lang="en-US" b="1" dirty="0">
                <a:solidFill>
                  <a:srgbClr val="000000"/>
                </a:solidFill>
                <a:ea typeface="Calibri"/>
                <a:cs typeface="Calibri"/>
              </a:rPr>
              <a:t>102</a:t>
            </a:r>
            <a:r>
              <a:rPr lang="en-US" b="1" dirty="0">
                <a:solidFill>
                  <a:srgbClr val="000000"/>
                </a:solidFill>
                <a:ea typeface="Arial"/>
                <a:cs typeface="Calibri"/>
              </a:rPr>
              <a:t> = </a:t>
            </a:r>
            <a:r>
              <a:rPr lang="en-US" b="1" dirty="0" err="1">
                <a:solidFill>
                  <a:srgbClr val="000000"/>
                </a:solidFill>
                <a:ea typeface="Calibri"/>
                <a:cs typeface="Calibri"/>
              </a:rPr>
              <a:t>ABc</a:t>
            </a:r>
            <a:endParaRPr lang="en-US" sz="1400" dirty="0">
              <a:ea typeface="Calibri"/>
              <a:cs typeface="Arial"/>
            </a:endParaRPr>
          </a:p>
          <a:p>
            <a:pPr marL="6350" marR="457835" indent="-6350">
              <a:lnSpc>
                <a:spcPct val="107000"/>
              </a:lnSpc>
              <a:spcAft>
                <a:spcPts val="1145"/>
              </a:spcAft>
            </a:pPr>
            <a:r>
              <a:rPr lang="en-US" b="1" dirty="0">
                <a:solidFill>
                  <a:srgbClr val="000000"/>
                </a:solidFill>
                <a:ea typeface="Calibri"/>
                <a:cs typeface="Calibri"/>
              </a:rPr>
              <a:t> 98</a:t>
            </a:r>
            <a:r>
              <a:rPr lang="en-US" b="1" dirty="0">
                <a:solidFill>
                  <a:srgbClr val="000000"/>
                </a:solidFill>
                <a:ea typeface="Arial"/>
                <a:cs typeface="Calibri"/>
              </a:rPr>
              <a:t> = </a:t>
            </a:r>
            <a:r>
              <a:rPr lang="en-US" b="1" dirty="0" err="1">
                <a:solidFill>
                  <a:srgbClr val="000000"/>
                </a:solidFill>
                <a:ea typeface="Calibri"/>
                <a:cs typeface="Calibri"/>
              </a:rPr>
              <a:t>AbC</a:t>
            </a:r>
            <a:r>
              <a:rPr lang="en-US" b="1" dirty="0">
                <a:solidFill>
                  <a:srgbClr val="000000"/>
                </a:solidFill>
                <a:ea typeface="Calibri"/>
                <a:cs typeface="Calibri"/>
              </a:rPr>
              <a:t> </a:t>
            </a:r>
            <a:endParaRPr lang="en-US" sz="1400" dirty="0">
              <a:ea typeface="Calibri"/>
              <a:cs typeface="Arial"/>
            </a:endParaRPr>
          </a:p>
          <a:p>
            <a:pPr marL="1905" indent="-6350" algn="just">
              <a:lnSpc>
                <a:spcPct val="110000"/>
              </a:lnSpc>
              <a:spcAft>
                <a:spcPts val="1120"/>
              </a:spcAft>
            </a:pPr>
            <a:r>
              <a:rPr lang="ar-SA" b="1" dirty="0">
                <a:solidFill>
                  <a:srgbClr val="000000"/>
                </a:solidFill>
                <a:ea typeface="Calibri"/>
                <a:cs typeface="Calibri"/>
              </a:rPr>
              <a:t>        </a:t>
            </a:r>
            <a:r>
              <a:rPr lang="ar-SA" b="1" dirty="0">
                <a:solidFill>
                  <a:srgbClr val="000000"/>
                </a:solidFill>
                <a:ea typeface="Arial"/>
                <a:cs typeface="Times New Roman"/>
              </a:rPr>
              <a:t>التراكيب </a:t>
            </a:r>
            <a:r>
              <a:rPr lang="ar-SA" b="1" dirty="0" err="1">
                <a:solidFill>
                  <a:srgbClr val="000000"/>
                </a:solidFill>
                <a:ea typeface="Arial"/>
                <a:cs typeface="Times New Roman"/>
              </a:rPr>
              <a:t>العبورية</a:t>
            </a:r>
            <a:r>
              <a:rPr lang="ar-SA" b="1" dirty="0">
                <a:solidFill>
                  <a:srgbClr val="000000"/>
                </a:solidFill>
                <a:ea typeface="Arial"/>
                <a:cs typeface="Times New Roman"/>
              </a:rPr>
              <a:t> في المنطقة</a:t>
            </a:r>
            <a:r>
              <a:rPr lang="ar-SA" b="1" dirty="0">
                <a:solidFill>
                  <a:srgbClr val="000000"/>
                </a:solidFill>
                <a:ea typeface="Arial"/>
                <a:cs typeface="Calibri"/>
              </a:rPr>
              <a:t>(</a:t>
            </a:r>
            <a:r>
              <a:rPr lang="en-US" b="1" dirty="0">
                <a:solidFill>
                  <a:srgbClr val="000000"/>
                </a:solidFill>
                <a:ea typeface="Calibri"/>
                <a:cs typeface="Calibri"/>
              </a:rPr>
              <a:t>1</a:t>
            </a:r>
            <a:r>
              <a:rPr lang="ar-SA" b="1" dirty="0">
                <a:solidFill>
                  <a:srgbClr val="000000"/>
                </a:solidFill>
                <a:ea typeface="Arial"/>
                <a:cs typeface="Calibri"/>
              </a:rPr>
              <a:t>) : </a:t>
            </a:r>
            <a:endParaRPr lang="en-US" sz="1400" dirty="0">
              <a:ea typeface="Calibri"/>
              <a:cs typeface="Arial"/>
            </a:endParaRPr>
          </a:p>
          <a:p>
            <a:pPr marL="6350" indent="-6350">
              <a:lnSpc>
                <a:spcPct val="107000"/>
              </a:lnSpc>
              <a:spcAft>
                <a:spcPts val="1145"/>
              </a:spcAft>
            </a:pPr>
            <a:r>
              <a:rPr lang="en-US" b="1" dirty="0">
                <a:solidFill>
                  <a:srgbClr val="000000"/>
                </a:solidFill>
                <a:ea typeface="Calibri"/>
                <a:cs typeface="Calibri"/>
              </a:rPr>
              <a:t>  57</a:t>
            </a:r>
            <a:r>
              <a:rPr lang="en-US" b="1" dirty="0">
                <a:solidFill>
                  <a:srgbClr val="000000"/>
                </a:solidFill>
                <a:ea typeface="Arial"/>
                <a:cs typeface="Calibri"/>
              </a:rPr>
              <a:t> = </a:t>
            </a:r>
            <a:r>
              <a:rPr lang="en-US" b="1" dirty="0" err="1">
                <a:solidFill>
                  <a:srgbClr val="000000"/>
                </a:solidFill>
                <a:ea typeface="Calibri"/>
                <a:cs typeface="Calibri"/>
              </a:rPr>
              <a:t>Abc</a:t>
            </a:r>
            <a:r>
              <a:rPr lang="en-US" dirty="0">
                <a:solidFill>
                  <a:srgbClr val="000000"/>
                </a:solidFill>
                <a:ea typeface="Calibri"/>
                <a:cs typeface="Calibri"/>
              </a:rPr>
              <a:t> </a:t>
            </a:r>
            <a:endParaRPr lang="en-US" sz="1400" dirty="0">
              <a:ea typeface="Calibri"/>
              <a:cs typeface="Arial"/>
            </a:endParaRPr>
          </a:p>
          <a:p>
            <a:pPr marL="6350" indent="-6350">
              <a:lnSpc>
                <a:spcPct val="107000"/>
              </a:lnSpc>
              <a:spcAft>
                <a:spcPts val="1145"/>
              </a:spcAft>
            </a:pPr>
            <a:r>
              <a:rPr lang="en-US" b="1" dirty="0">
                <a:solidFill>
                  <a:srgbClr val="000000"/>
                </a:solidFill>
                <a:ea typeface="Arial"/>
                <a:cs typeface="Calibri"/>
              </a:rPr>
              <a:t>  </a:t>
            </a:r>
            <a:r>
              <a:rPr lang="en-US" b="1" dirty="0">
                <a:solidFill>
                  <a:srgbClr val="000000"/>
                </a:solidFill>
                <a:ea typeface="Calibri"/>
                <a:cs typeface="Calibri"/>
              </a:rPr>
              <a:t> 43</a:t>
            </a:r>
            <a:r>
              <a:rPr lang="en-US" b="1" dirty="0">
                <a:solidFill>
                  <a:srgbClr val="000000"/>
                </a:solidFill>
                <a:ea typeface="Arial"/>
                <a:cs typeface="Calibri"/>
              </a:rPr>
              <a:t> = </a:t>
            </a:r>
            <a:r>
              <a:rPr lang="en-US" b="1" dirty="0" err="1">
                <a:solidFill>
                  <a:srgbClr val="000000"/>
                </a:solidFill>
                <a:ea typeface="Calibri"/>
                <a:cs typeface="Calibri"/>
              </a:rPr>
              <a:t>Abc</a:t>
            </a:r>
            <a:r>
              <a:rPr lang="en-US" dirty="0">
                <a:solidFill>
                  <a:srgbClr val="000000"/>
                </a:solidFill>
                <a:ea typeface="Calibri"/>
                <a:cs typeface="Calibri"/>
              </a:rPr>
              <a:t> </a:t>
            </a:r>
            <a:endParaRPr lang="en-US" sz="1400" dirty="0">
              <a:ea typeface="Calibri"/>
              <a:cs typeface="Arial"/>
            </a:endParaRPr>
          </a:p>
          <a:p>
            <a:pPr marL="1905" indent="-6350" algn="just">
              <a:lnSpc>
                <a:spcPct val="110000"/>
              </a:lnSpc>
              <a:spcAft>
                <a:spcPts val="1120"/>
              </a:spcAft>
            </a:pPr>
            <a:r>
              <a:rPr lang="ar-SA" b="1" dirty="0">
                <a:solidFill>
                  <a:srgbClr val="000000"/>
                </a:solidFill>
                <a:ea typeface="Arial"/>
                <a:cs typeface="Calibri"/>
              </a:rPr>
              <a:t>          </a:t>
            </a:r>
            <a:r>
              <a:rPr lang="ar-SA" b="1" dirty="0">
                <a:solidFill>
                  <a:srgbClr val="000000"/>
                </a:solidFill>
                <a:ea typeface="Arial"/>
                <a:cs typeface="Times New Roman"/>
              </a:rPr>
              <a:t>العبور المزدوج</a:t>
            </a:r>
            <a:r>
              <a:rPr lang="ar-SA" b="1" dirty="0">
                <a:solidFill>
                  <a:srgbClr val="000000"/>
                </a:solidFill>
                <a:ea typeface="Arial"/>
                <a:cs typeface="Calibri"/>
              </a:rPr>
              <a:t>:  </a:t>
            </a:r>
            <a:endParaRPr lang="en-US" sz="1400" dirty="0">
              <a:ea typeface="Calibri"/>
              <a:cs typeface="Arial"/>
            </a:endParaRPr>
          </a:p>
          <a:p>
            <a:pPr marL="6350" indent="-6350">
              <a:lnSpc>
                <a:spcPct val="107000"/>
              </a:lnSpc>
              <a:spcAft>
                <a:spcPts val="1145"/>
              </a:spcAft>
            </a:pPr>
            <a:r>
              <a:rPr lang="en-US" b="1" dirty="0">
                <a:solidFill>
                  <a:srgbClr val="000000"/>
                </a:solidFill>
                <a:ea typeface="Calibri"/>
                <a:cs typeface="Calibri"/>
              </a:rPr>
              <a:t>  9</a:t>
            </a:r>
            <a:r>
              <a:rPr lang="en-US" b="1" dirty="0">
                <a:solidFill>
                  <a:srgbClr val="000000"/>
                </a:solidFill>
                <a:ea typeface="Arial"/>
                <a:cs typeface="Calibri"/>
              </a:rPr>
              <a:t> = </a:t>
            </a:r>
            <a:r>
              <a:rPr lang="en-US" b="1" dirty="0" err="1">
                <a:solidFill>
                  <a:srgbClr val="000000"/>
                </a:solidFill>
                <a:ea typeface="Calibri"/>
                <a:cs typeface="Calibri"/>
              </a:rPr>
              <a:t>AbC</a:t>
            </a:r>
            <a:r>
              <a:rPr lang="en-US" dirty="0">
                <a:solidFill>
                  <a:srgbClr val="000000"/>
                </a:solidFill>
                <a:ea typeface="Calibri"/>
                <a:cs typeface="Calibri"/>
              </a:rPr>
              <a:t> </a:t>
            </a:r>
            <a:endParaRPr lang="en-US" sz="1400" dirty="0">
              <a:ea typeface="Calibri"/>
              <a:cs typeface="Arial"/>
            </a:endParaRPr>
          </a:p>
          <a:p>
            <a:pPr marL="6350" indent="-6350">
              <a:lnSpc>
                <a:spcPct val="107000"/>
              </a:lnSpc>
              <a:spcAft>
                <a:spcPts val="1145"/>
              </a:spcAft>
            </a:pPr>
            <a:r>
              <a:rPr lang="en-US" b="1" dirty="0">
                <a:solidFill>
                  <a:srgbClr val="000000"/>
                </a:solidFill>
                <a:ea typeface="Arial"/>
                <a:cs typeface="Calibri"/>
              </a:rPr>
              <a:t> </a:t>
            </a:r>
            <a:r>
              <a:rPr lang="en-US" b="1" dirty="0">
                <a:solidFill>
                  <a:srgbClr val="000000"/>
                </a:solidFill>
                <a:ea typeface="Calibri"/>
                <a:cs typeface="Calibri"/>
              </a:rPr>
              <a:t>11</a:t>
            </a:r>
            <a:r>
              <a:rPr lang="en-US" b="1" dirty="0">
                <a:solidFill>
                  <a:srgbClr val="000000"/>
                </a:solidFill>
                <a:ea typeface="Arial"/>
                <a:cs typeface="Calibri"/>
              </a:rPr>
              <a:t> = </a:t>
            </a:r>
            <a:r>
              <a:rPr lang="en-US" b="1" dirty="0" err="1">
                <a:solidFill>
                  <a:srgbClr val="000000"/>
                </a:solidFill>
                <a:ea typeface="Calibri"/>
                <a:cs typeface="Calibri"/>
              </a:rPr>
              <a:t>Abc</a:t>
            </a:r>
            <a:r>
              <a:rPr lang="en-US" dirty="0">
                <a:solidFill>
                  <a:srgbClr val="000000"/>
                </a:solidFill>
                <a:ea typeface="Calibri"/>
                <a:cs typeface="Calibri"/>
              </a:rPr>
              <a:t> </a:t>
            </a:r>
            <a:endParaRPr lang="en-US" sz="1400" dirty="0">
              <a:ea typeface="Calibri"/>
              <a:cs typeface="Arial"/>
            </a:endParaRPr>
          </a:p>
          <a:p>
            <a:pPr marR="509270">
              <a:lnSpc>
                <a:spcPct val="107000"/>
              </a:lnSpc>
              <a:spcAft>
                <a:spcPts val="1175"/>
              </a:spcAft>
            </a:pPr>
            <a:r>
              <a:rPr lang="en-US" b="1" dirty="0">
                <a:solidFill>
                  <a:srgbClr val="000000"/>
                </a:solidFill>
                <a:ea typeface="Arial"/>
                <a:cs typeface="Calibri"/>
              </a:rPr>
              <a:t> </a:t>
            </a:r>
            <a:endParaRPr lang="en-US" sz="1400" dirty="0">
              <a:ea typeface="Calibri"/>
              <a:cs typeface="Arial"/>
            </a:endParaRPr>
          </a:p>
        </p:txBody>
      </p:sp>
    </p:spTree>
    <p:extLst>
      <p:ext uri="{BB962C8B-B14F-4D97-AF65-F5344CB8AC3E}">
        <p14:creationId xmlns:p14="http://schemas.microsoft.com/office/powerpoint/2010/main" val="42048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مستطيل 16"/>
          <p:cNvSpPr/>
          <p:nvPr/>
        </p:nvSpPr>
        <p:spPr>
          <a:xfrm>
            <a:off x="3635896" y="404664"/>
            <a:ext cx="4572000" cy="1539139"/>
          </a:xfrm>
          <a:prstGeom prst="rect">
            <a:avLst/>
          </a:prstGeom>
        </p:spPr>
        <p:txBody>
          <a:bodyPr>
            <a:spAutoFit/>
          </a:bodyPr>
          <a:lstStyle/>
          <a:p>
            <a:pPr marL="1270" marR="1450340" indent="-1270">
              <a:lnSpc>
                <a:spcPct val="119000"/>
              </a:lnSpc>
              <a:spcAft>
                <a:spcPts val="995"/>
              </a:spcAft>
            </a:pPr>
            <a:r>
              <a:rPr lang="ar-SA" b="1" dirty="0">
                <a:solidFill>
                  <a:srgbClr val="000000"/>
                </a:solidFill>
                <a:ea typeface="Arial"/>
                <a:cs typeface="Times New Roman"/>
              </a:rPr>
              <a:t>المطلوب </a:t>
            </a:r>
            <a:r>
              <a:rPr lang="ar-SA" b="1" dirty="0">
                <a:solidFill>
                  <a:srgbClr val="000000"/>
                </a:solidFill>
                <a:ea typeface="Arial"/>
                <a:cs typeface="Calibri"/>
              </a:rPr>
              <a:t>:</a:t>
            </a:r>
            <a:r>
              <a:rPr lang="ar-SA" b="1" dirty="0">
                <a:solidFill>
                  <a:srgbClr val="000000"/>
                </a:solidFill>
                <a:ea typeface="Arial"/>
                <a:cs typeface="Times New Roman"/>
              </a:rPr>
              <a:t>ـ ارسم الخارطة الوراثية ، اي المسافة بين الجينات </a:t>
            </a:r>
            <a:r>
              <a:rPr lang="en-US" b="1" dirty="0">
                <a:solidFill>
                  <a:srgbClr val="000000"/>
                </a:solidFill>
                <a:ea typeface="Calibri"/>
                <a:cs typeface="Calibri"/>
              </a:rPr>
              <a:t>ABC</a:t>
            </a:r>
            <a:r>
              <a:rPr lang="ar-SA" b="1" dirty="0">
                <a:solidFill>
                  <a:srgbClr val="000000"/>
                </a:solidFill>
                <a:ea typeface="Arial"/>
                <a:cs typeface="Calibri"/>
              </a:rPr>
              <a:t>.  </a:t>
            </a:r>
            <a:endParaRPr lang="en-US" sz="1400" dirty="0">
              <a:ea typeface="Calibri"/>
              <a:cs typeface="Arial"/>
            </a:endParaRPr>
          </a:p>
          <a:p>
            <a:pPr marL="1270" marR="1450340" indent="-1270">
              <a:lnSpc>
                <a:spcPct val="119000"/>
              </a:lnSpc>
              <a:spcAft>
                <a:spcPts val="995"/>
              </a:spcAft>
            </a:pPr>
            <a:r>
              <a:rPr lang="ar-SA" b="1" dirty="0">
                <a:solidFill>
                  <a:srgbClr val="000000"/>
                </a:solidFill>
                <a:ea typeface="Arial"/>
                <a:cs typeface="Times New Roman"/>
              </a:rPr>
              <a:t>الحل </a:t>
            </a:r>
            <a:r>
              <a:rPr lang="ar-SA" b="1" dirty="0">
                <a:solidFill>
                  <a:srgbClr val="000000"/>
                </a:solidFill>
                <a:ea typeface="Arial"/>
                <a:cs typeface="Calibri"/>
              </a:rPr>
              <a:t>/ </a:t>
            </a:r>
            <a:r>
              <a:rPr lang="en-US" b="1" dirty="0">
                <a:solidFill>
                  <a:srgbClr val="000000"/>
                </a:solidFill>
                <a:ea typeface="Arial"/>
                <a:cs typeface="Calibri"/>
              </a:rPr>
              <a:t>1</a:t>
            </a:r>
            <a:r>
              <a:rPr lang="ar-SA" b="1" dirty="0">
                <a:solidFill>
                  <a:srgbClr val="000000"/>
                </a:solidFill>
                <a:ea typeface="Arial"/>
                <a:cs typeface="Times New Roman"/>
              </a:rPr>
              <a:t>ـ مجموع التراكيب الوراثية الكلية </a:t>
            </a:r>
            <a:r>
              <a:rPr lang="en-US" b="1" dirty="0">
                <a:solidFill>
                  <a:srgbClr val="000000"/>
                </a:solidFill>
                <a:ea typeface="Arial"/>
                <a:cs typeface="Calibri"/>
              </a:rPr>
              <a:t>1000</a:t>
            </a:r>
            <a:r>
              <a:rPr lang="ar-SA" b="1" dirty="0">
                <a:solidFill>
                  <a:srgbClr val="000000"/>
                </a:solidFill>
                <a:ea typeface="Arial"/>
                <a:cs typeface="Calibri"/>
              </a:rPr>
              <a:t>  </a:t>
            </a:r>
            <a:endParaRPr lang="en-US" sz="1400" dirty="0">
              <a:ea typeface="Calibri"/>
              <a:cs typeface="Arial"/>
            </a:endParaRPr>
          </a:p>
        </p:txBody>
      </p:sp>
      <p:sp>
        <p:nvSpPr>
          <p:cNvPr id="18" name="Rectangle 26"/>
          <p:cNvSpPr>
            <a:spLocks noChangeArrowheads="1"/>
          </p:cNvSpPr>
          <p:nvPr/>
        </p:nvSpPr>
        <p:spPr bwMode="auto">
          <a:xfrm>
            <a:off x="-22350" y="20608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نسبة الاتحادات الابوية </a:t>
            </a:r>
            <a:r>
              <a:rPr kumimoji="0" lang="ar-SA" sz="1400" b="1"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3" name="Group 40310"/>
          <p:cNvGrpSpPr/>
          <p:nvPr/>
        </p:nvGrpSpPr>
        <p:grpSpPr>
          <a:xfrm>
            <a:off x="6372200" y="2103710"/>
            <a:ext cx="906780" cy="428625"/>
            <a:chOff x="0" y="0"/>
            <a:chExt cx="906780" cy="428625"/>
          </a:xfrm>
        </p:grpSpPr>
        <p:pic>
          <p:nvPicPr>
            <p:cNvPr id="24" name="Picture 5254"/>
            <p:cNvPicPr/>
            <p:nvPr/>
          </p:nvPicPr>
          <p:blipFill>
            <a:blip r:embed="rId2"/>
            <a:stretch>
              <a:fillRect/>
            </a:stretch>
          </p:blipFill>
          <p:spPr>
            <a:xfrm>
              <a:off x="211455" y="0"/>
              <a:ext cx="695325" cy="428625"/>
            </a:xfrm>
            <a:prstGeom prst="rect">
              <a:avLst/>
            </a:prstGeom>
          </p:spPr>
        </p:pic>
        <p:sp>
          <p:nvSpPr>
            <p:cNvPr id="25" name="Rectangle 5255"/>
            <p:cNvSpPr/>
            <p:nvPr/>
          </p:nvSpPr>
          <p:spPr>
            <a:xfrm>
              <a:off x="162052" y="134728"/>
              <a:ext cx="65927" cy="222907"/>
            </a:xfrm>
            <a:prstGeom prst="rect">
              <a:avLst/>
            </a:prstGeom>
            <a:ln>
              <a:noFill/>
            </a:ln>
          </p:spPr>
          <p:txBody>
            <a:bodyPr vert="horz" lIns="0" tIns="0" rIns="0" bIns="0" rtlCol="0">
              <a:noAutofit/>
            </a:bodyPr>
            <a:lstStyle/>
            <a:p>
              <a:pPr>
                <a:lnSpc>
                  <a:spcPct val="107000"/>
                </a:lnSpc>
                <a:spcAft>
                  <a:spcPts val="800"/>
                </a:spcAft>
              </a:pPr>
              <a:r>
                <a:rPr lang="en-US" sz="1400">
                  <a:effectLst/>
                  <a:latin typeface="Calibri"/>
                  <a:ea typeface="Calibri"/>
                  <a:cs typeface="Arial"/>
                </a:rPr>
                <a:t> </a:t>
              </a:r>
            </a:p>
          </p:txBody>
        </p:sp>
        <p:pic>
          <p:nvPicPr>
            <p:cNvPr id="26" name="Picture 5256"/>
            <p:cNvPicPr/>
            <p:nvPr/>
          </p:nvPicPr>
          <p:blipFill>
            <a:blip r:embed="rId3"/>
            <a:stretch>
              <a:fillRect/>
            </a:stretch>
          </p:blipFill>
          <p:spPr>
            <a:xfrm>
              <a:off x="0" y="47625"/>
              <a:ext cx="161290" cy="304800"/>
            </a:xfrm>
            <a:prstGeom prst="rect">
              <a:avLst/>
            </a:prstGeom>
          </p:spPr>
        </p:pic>
      </p:grpSp>
      <p:sp>
        <p:nvSpPr>
          <p:cNvPr id="19" name="Rectangle 28"/>
          <p:cNvSpPr>
            <a:spLocks noChangeArrowheads="1"/>
          </p:cNvSpPr>
          <p:nvPr/>
        </p:nvSpPr>
        <p:spPr bwMode="auto">
          <a:xfrm>
            <a:off x="1884263" y="1932915"/>
            <a:ext cx="44644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100 </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100 =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68</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78" name="Picture 493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8760" y="2670446"/>
            <a:ext cx="699080" cy="390525"/>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52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499" y="2713308"/>
            <a:ext cx="161925" cy="30480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31"/>
          <p:cNvSpPr>
            <a:spLocks noChangeArrowheads="1"/>
          </p:cNvSpPr>
          <p:nvPr/>
        </p:nvSpPr>
        <p:spPr bwMode="auto">
          <a:xfrm>
            <a:off x="-22350" y="26037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نسبة </a:t>
            </a:r>
            <a:r>
              <a:rPr kumimoji="0" lang="ar-SA" sz="1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العبورات</a:t>
            </a:r>
            <a:r>
              <a:rPr kumimoji="0" lang="ar-SA" sz="1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في المنطقة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2</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32"/>
          <p:cNvSpPr>
            <a:spLocks noChangeArrowheads="1"/>
          </p:cNvSpPr>
          <p:nvPr/>
        </p:nvSpPr>
        <p:spPr bwMode="auto">
          <a:xfrm>
            <a:off x="1450975" y="781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ea typeface="Arial" pitchFamily="34" charset="0"/>
                <a:cs typeface="Calibri"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33"/>
          <p:cNvSpPr>
            <a:spLocks noChangeArrowheads="1"/>
          </p:cNvSpPr>
          <p:nvPr/>
        </p:nvSpPr>
        <p:spPr bwMode="auto">
          <a:xfrm>
            <a:off x="-2472953" y="2737590"/>
            <a:ext cx="884515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100</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20</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8"/>
          <p:cNvSpPr>
            <a:spLocks noChangeArrowheads="1"/>
          </p:cNvSpPr>
          <p:nvPr/>
        </p:nvSpPr>
        <p:spPr bwMode="auto">
          <a:xfrm>
            <a:off x="-48123" y="32129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نسبة </a:t>
            </a:r>
            <a:r>
              <a:rPr kumimoji="0" lang="ar-SA" sz="1400" b="1" i="0" u="none" strike="noStrike" cap="none" normalizeH="0" baseline="0" dirty="0" err="1" smtClean="0">
                <a:ln>
                  <a:noFill/>
                </a:ln>
                <a:solidFill>
                  <a:srgbClr val="000000"/>
                </a:solidFill>
                <a:effectLst/>
                <a:latin typeface="Times New Roman" pitchFamily="18" charset="0"/>
                <a:ea typeface="Arial" pitchFamily="34" charset="0"/>
                <a:cs typeface="Times New Roman" pitchFamily="18" charset="0"/>
              </a:rPr>
              <a:t>العبورات</a:t>
            </a:r>
            <a:r>
              <a:rPr kumimoji="0" lang="ar-SA" sz="1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في المنطقة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1</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4" name="Group 40312"/>
          <p:cNvGrpSpPr/>
          <p:nvPr/>
        </p:nvGrpSpPr>
        <p:grpSpPr>
          <a:xfrm>
            <a:off x="5921897" y="3227581"/>
            <a:ext cx="1068476" cy="427990"/>
            <a:chOff x="0" y="0"/>
            <a:chExt cx="813435" cy="427990"/>
          </a:xfrm>
        </p:grpSpPr>
        <p:pic>
          <p:nvPicPr>
            <p:cNvPr id="35" name="Picture 5308"/>
            <p:cNvPicPr/>
            <p:nvPr/>
          </p:nvPicPr>
          <p:blipFill>
            <a:blip r:embed="rId5"/>
            <a:stretch>
              <a:fillRect/>
            </a:stretch>
          </p:blipFill>
          <p:spPr>
            <a:xfrm>
              <a:off x="309245" y="0"/>
              <a:ext cx="504190" cy="427990"/>
            </a:xfrm>
            <a:prstGeom prst="rect">
              <a:avLst/>
            </a:prstGeom>
          </p:spPr>
        </p:pic>
        <p:sp>
          <p:nvSpPr>
            <p:cNvPr id="36" name="Rectangle 5309"/>
            <p:cNvSpPr/>
            <p:nvPr/>
          </p:nvSpPr>
          <p:spPr>
            <a:xfrm>
              <a:off x="162052" y="134474"/>
              <a:ext cx="195651" cy="222907"/>
            </a:xfrm>
            <a:prstGeom prst="rect">
              <a:avLst/>
            </a:prstGeom>
            <a:ln>
              <a:noFill/>
            </a:ln>
          </p:spPr>
          <p:txBody>
            <a:bodyPr vert="horz" lIns="0" tIns="0" rIns="0" bIns="0" rtlCol="0">
              <a:noAutofit/>
            </a:bodyPr>
            <a:lstStyle/>
            <a:p>
              <a:pPr>
                <a:lnSpc>
                  <a:spcPct val="107000"/>
                </a:lnSpc>
                <a:spcAft>
                  <a:spcPts val="800"/>
                </a:spcAft>
              </a:pPr>
              <a:r>
                <a:rPr lang="en-US" sz="1100">
                  <a:effectLst/>
                  <a:latin typeface="Calibri"/>
                  <a:ea typeface="Calibri"/>
                  <a:cs typeface="Arial"/>
                </a:rPr>
                <a:t>   </a:t>
              </a:r>
            </a:p>
          </p:txBody>
        </p:sp>
        <p:pic>
          <p:nvPicPr>
            <p:cNvPr id="37" name="Picture 5310"/>
            <p:cNvPicPr/>
            <p:nvPr/>
          </p:nvPicPr>
          <p:blipFill>
            <a:blip r:embed="rId3"/>
            <a:stretch>
              <a:fillRect/>
            </a:stretch>
          </p:blipFill>
          <p:spPr>
            <a:xfrm>
              <a:off x="0" y="46990"/>
              <a:ext cx="161290" cy="304800"/>
            </a:xfrm>
            <a:prstGeom prst="rect">
              <a:avLst/>
            </a:prstGeom>
          </p:spPr>
        </p:pic>
      </p:grpSp>
      <p:sp>
        <p:nvSpPr>
          <p:cNvPr id="28" name="Rectangle 40"/>
          <p:cNvSpPr>
            <a:spLocks noChangeArrowheads="1"/>
          </p:cNvSpPr>
          <p:nvPr/>
        </p:nvSpPr>
        <p:spPr bwMode="auto">
          <a:xfrm>
            <a:off x="-3449764" y="333697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100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10</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90" name="Picture 4939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4235" y="3677988"/>
            <a:ext cx="758609" cy="449387"/>
          </a:xfrm>
          <a:prstGeom prst="rect">
            <a:avLst/>
          </a:prstGeom>
          <a:noFill/>
          <a:extLst>
            <a:ext uri="{909E8E84-426E-40DD-AFC4-6F175D3DCCD1}">
              <a14:hiddenFill xmlns:a14="http://schemas.microsoft.com/office/drawing/2010/main">
                <a:solidFill>
                  <a:srgbClr val="FFFFFF"/>
                </a:solidFill>
              </a14:hiddenFill>
            </a:ext>
          </a:extLst>
        </p:spPr>
      </p:pic>
      <p:pic>
        <p:nvPicPr>
          <p:cNvPr id="2089" name="Picture 53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750281"/>
            <a:ext cx="161925" cy="304800"/>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43"/>
          <p:cNvSpPr>
            <a:spLocks noChangeArrowheads="1"/>
          </p:cNvSpPr>
          <p:nvPr/>
        </p:nvSpPr>
        <p:spPr bwMode="auto">
          <a:xfrm>
            <a:off x="-48123" y="36701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ar-SA" sz="1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نسبة العبور المزدوج    </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44"/>
          <p:cNvSpPr>
            <a:spLocks noChangeArrowheads="1"/>
          </p:cNvSpPr>
          <p:nvPr/>
        </p:nvSpPr>
        <p:spPr bwMode="auto">
          <a:xfrm>
            <a:off x="1450975" y="781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5"/>
          <p:cNvSpPr>
            <a:spLocks noChangeArrowheads="1"/>
          </p:cNvSpPr>
          <p:nvPr/>
        </p:nvSpPr>
        <p:spPr bwMode="auto">
          <a:xfrm>
            <a:off x="4471585" y="3801135"/>
            <a:ext cx="9541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100</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en-US" sz="1400" b="1" i="0" u="none" strike="noStrike" cap="none" normalizeH="0" baseline="0" dirty="0" smtClean="0">
                <a:ln>
                  <a:noFill/>
                </a:ln>
                <a:solidFill>
                  <a:srgbClr val="000000"/>
                </a:solidFill>
                <a:effectLst/>
                <a:latin typeface="Calibri" pitchFamily="34" charset="0"/>
                <a:ea typeface="Arial" pitchFamily="34" charset="0"/>
                <a:cs typeface="Calibri" pitchFamily="34" charset="0"/>
              </a:rPr>
              <a:t>2</a:t>
            </a:r>
            <a:r>
              <a:rPr kumimoji="0" lang="ar-SA"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 name="مستطيل 2047"/>
          <p:cNvSpPr/>
          <p:nvPr/>
        </p:nvSpPr>
        <p:spPr>
          <a:xfrm>
            <a:off x="2267744" y="4127376"/>
            <a:ext cx="6621720" cy="1997022"/>
          </a:xfrm>
          <a:prstGeom prst="rect">
            <a:avLst/>
          </a:prstGeom>
        </p:spPr>
        <p:txBody>
          <a:bodyPr wrap="square">
            <a:spAutoFit/>
          </a:bodyPr>
          <a:lstStyle/>
          <a:p>
            <a:pPr marL="1270" marR="1450340" indent="-1270">
              <a:lnSpc>
                <a:spcPct val="119000"/>
              </a:lnSpc>
              <a:spcAft>
                <a:spcPts val="995"/>
              </a:spcAft>
            </a:pPr>
            <a:r>
              <a:rPr lang="ar-SA" b="1" dirty="0">
                <a:solidFill>
                  <a:srgbClr val="000000"/>
                </a:solidFill>
                <a:ea typeface="Arial"/>
                <a:cs typeface="Times New Roman"/>
              </a:rPr>
              <a:t>المسافة بين </a:t>
            </a:r>
            <a:r>
              <a:rPr lang="en-US" b="1" dirty="0">
                <a:solidFill>
                  <a:srgbClr val="000000"/>
                </a:solidFill>
                <a:ea typeface="Arial"/>
                <a:cs typeface="Calibri"/>
              </a:rPr>
              <a:t>B</a:t>
            </a:r>
            <a:r>
              <a:rPr lang="ar-SA" b="1" dirty="0">
                <a:solidFill>
                  <a:srgbClr val="000000"/>
                </a:solidFill>
                <a:ea typeface="Arial"/>
                <a:cs typeface="Times New Roman"/>
              </a:rPr>
              <a:t> و</a:t>
            </a:r>
            <a:r>
              <a:rPr lang="en-US" b="1" dirty="0">
                <a:solidFill>
                  <a:srgbClr val="000000"/>
                </a:solidFill>
                <a:ea typeface="Arial"/>
                <a:cs typeface="Calibri"/>
              </a:rPr>
              <a:t>A</a:t>
            </a:r>
            <a:r>
              <a:rPr lang="ar-SA" b="1" dirty="0">
                <a:solidFill>
                  <a:srgbClr val="000000"/>
                </a:solidFill>
                <a:ea typeface="Arial"/>
                <a:cs typeface="Calibri"/>
              </a:rPr>
              <a:t> = </a:t>
            </a:r>
            <a:r>
              <a:rPr lang="ar-SA" b="1" dirty="0">
                <a:solidFill>
                  <a:srgbClr val="000000"/>
                </a:solidFill>
                <a:ea typeface="Arial"/>
                <a:cs typeface="Times New Roman"/>
              </a:rPr>
              <a:t>العبور الوراثي المفرد في المنطقة</a:t>
            </a:r>
            <a:r>
              <a:rPr lang="ar-SA" b="1" dirty="0">
                <a:solidFill>
                  <a:srgbClr val="000000"/>
                </a:solidFill>
                <a:ea typeface="Arial"/>
                <a:cs typeface="Calibri"/>
              </a:rPr>
              <a:t>( 1  ) + </a:t>
            </a:r>
            <a:r>
              <a:rPr lang="ar-SA" b="1" dirty="0">
                <a:solidFill>
                  <a:srgbClr val="000000"/>
                </a:solidFill>
                <a:ea typeface="Arial"/>
                <a:cs typeface="Times New Roman"/>
              </a:rPr>
              <a:t>العبور الوراثي المزدوج</a:t>
            </a:r>
            <a:r>
              <a:rPr lang="ar-SA" b="1" dirty="0">
                <a:solidFill>
                  <a:srgbClr val="000000"/>
                </a:solidFill>
                <a:ea typeface="Arial"/>
                <a:cs typeface="Calibri"/>
              </a:rPr>
              <a:t>= </a:t>
            </a:r>
            <a:r>
              <a:rPr lang="en-US" b="1" dirty="0">
                <a:solidFill>
                  <a:srgbClr val="000000"/>
                </a:solidFill>
                <a:ea typeface="Arial"/>
                <a:cs typeface="Calibri"/>
              </a:rPr>
              <a:t>10</a:t>
            </a:r>
            <a:r>
              <a:rPr lang="ar-SA" b="1" dirty="0">
                <a:solidFill>
                  <a:srgbClr val="000000"/>
                </a:solidFill>
                <a:ea typeface="Arial"/>
                <a:cs typeface="Calibri"/>
              </a:rPr>
              <a:t> +</a:t>
            </a:r>
            <a:r>
              <a:rPr lang="en-US" b="1" dirty="0">
                <a:solidFill>
                  <a:srgbClr val="000000"/>
                </a:solidFill>
                <a:ea typeface="Arial"/>
                <a:cs typeface="Calibri"/>
              </a:rPr>
              <a:t>2</a:t>
            </a:r>
            <a:r>
              <a:rPr lang="ar-SA" b="1" dirty="0">
                <a:solidFill>
                  <a:srgbClr val="000000"/>
                </a:solidFill>
                <a:ea typeface="Arial"/>
                <a:cs typeface="Calibri"/>
              </a:rPr>
              <a:t> =</a:t>
            </a:r>
            <a:r>
              <a:rPr lang="en-US" b="1" dirty="0">
                <a:solidFill>
                  <a:srgbClr val="000000"/>
                </a:solidFill>
                <a:ea typeface="Arial"/>
                <a:cs typeface="Calibri"/>
              </a:rPr>
              <a:t>12 </a:t>
            </a:r>
            <a:r>
              <a:rPr lang="ar-SA" b="1" dirty="0" err="1">
                <a:solidFill>
                  <a:srgbClr val="000000"/>
                </a:solidFill>
                <a:ea typeface="Arial"/>
                <a:cs typeface="Times New Roman"/>
              </a:rPr>
              <a:t>موركان</a:t>
            </a:r>
            <a:r>
              <a:rPr lang="ar-SA" b="1" dirty="0">
                <a:solidFill>
                  <a:srgbClr val="000000"/>
                </a:solidFill>
                <a:ea typeface="Arial"/>
                <a:cs typeface="Times New Roman"/>
              </a:rPr>
              <a:t> </a:t>
            </a:r>
            <a:r>
              <a:rPr lang="ar-SA" b="1" dirty="0">
                <a:solidFill>
                  <a:srgbClr val="000000"/>
                </a:solidFill>
                <a:ea typeface="Arial"/>
                <a:cs typeface="Calibri"/>
              </a:rPr>
              <a:t>( </a:t>
            </a:r>
            <a:r>
              <a:rPr lang="ar-SA" b="1" dirty="0">
                <a:solidFill>
                  <a:srgbClr val="000000"/>
                </a:solidFill>
                <a:ea typeface="Arial"/>
                <a:cs typeface="Times New Roman"/>
              </a:rPr>
              <a:t>وحدة خريطة </a:t>
            </a:r>
            <a:r>
              <a:rPr lang="ar-SA" b="1" dirty="0">
                <a:solidFill>
                  <a:srgbClr val="000000"/>
                </a:solidFill>
                <a:ea typeface="Arial"/>
                <a:cs typeface="Calibri"/>
              </a:rPr>
              <a:t>)   </a:t>
            </a:r>
            <a:endParaRPr lang="en-US" sz="1400" dirty="0">
              <a:ea typeface="Calibri"/>
              <a:cs typeface="Arial"/>
            </a:endParaRPr>
          </a:p>
          <a:p>
            <a:pPr marL="1270" marR="1450340" indent="-1270">
              <a:lnSpc>
                <a:spcPct val="119000"/>
              </a:lnSpc>
              <a:spcAft>
                <a:spcPts val="995"/>
              </a:spcAft>
            </a:pPr>
            <a:r>
              <a:rPr lang="ar-SA" b="1" dirty="0">
                <a:solidFill>
                  <a:srgbClr val="000000"/>
                </a:solidFill>
                <a:ea typeface="Arial"/>
                <a:cs typeface="Times New Roman"/>
              </a:rPr>
              <a:t>المسافة بين </a:t>
            </a:r>
            <a:r>
              <a:rPr lang="en-US" b="1" dirty="0">
                <a:solidFill>
                  <a:srgbClr val="000000"/>
                </a:solidFill>
                <a:ea typeface="Arial"/>
                <a:cs typeface="Calibri"/>
              </a:rPr>
              <a:t>B</a:t>
            </a:r>
            <a:r>
              <a:rPr lang="ar-SA" b="1" dirty="0">
                <a:solidFill>
                  <a:srgbClr val="000000"/>
                </a:solidFill>
                <a:ea typeface="Arial"/>
                <a:cs typeface="Times New Roman"/>
              </a:rPr>
              <a:t> و</a:t>
            </a:r>
            <a:r>
              <a:rPr lang="en-US" b="1" dirty="0">
                <a:solidFill>
                  <a:srgbClr val="000000"/>
                </a:solidFill>
                <a:ea typeface="Arial"/>
                <a:cs typeface="Calibri"/>
              </a:rPr>
              <a:t>C</a:t>
            </a:r>
            <a:r>
              <a:rPr lang="ar-SA" b="1" dirty="0">
                <a:solidFill>
                  <a:srgbClr val="000000"/>
                </a:solidFill>
                <a:ea typeface="Arial"/>
                <a:cs typeface="Calibri"/>
              </a:rPr>
              <a:t> = </a:t>
            </a:r>
            <a:r>
              <a:rPr lang="ar-SA" b="1" dirty="0">
                <a:solidFill>
                  <a:srgbClr val="000000"/>
                </a:solidFill>
                <a:ea typeface="Arial"/>
                <a:cs typeface="Times New Roman"/>
              </a:rPr>
              <a:t>العبور الوراثي المفرد في المنطقة</a:t>
            </a:r>
            <a:r>
              <a:rPr lang="ar-SA" b="1" dirty="0">
                <a:solidFill>
                  <a:srgbClr val="000000"/>
                </a:solidFill>
                <a:ea typeface="Arial"/>
                <a:cs typeface="Calibri"/>
              </a:rPr>
              <a:t>( </a:t>
            </a:r>
            <a:r>
              <a:rPr lang="en-US" b="1" dirty="0">
                <a:solidFill>
                  <a:srgbClr val="000000"/>
                </a:solidFill>
                <a:ea typeface="Arial"/>
                <a:cs typeface="Calibri"/>
              </a:rPr>
              <a:t>2 </a:t>
            </a:r>
            <a:r>
              <a:rPr lang="ar-SA" b="1" dirty="0">
                <a:solidFill>
                  <a:srgbClr val="000000"/>
                </a:solidFill>
                <a:ea typeface="Arial"/>
                <a:cs typeface="Calibri"/>
              </a:rPr>
              <a:t>)+ </a:t>
            </a:r>
            <a:r>
              <a:rPr lang="ar-SA" b="1" dirty="0">
                <a:solidFill>
                  <a:srgbClr val="000000"/>
                </a:solidFill>
                <a:ea typeface="Arial"/>
                <a:cs typeface="Times New Roman"/>
              </a:rPr>
              <a:t>العبور الوراثي المزدوج </a:t>
            </a:r>
            <a:r>
              <a:rPr lang="ar-SA" b="1" dirty="0">
                <a:solidFill>
                  <a:srgbClr val="000000"/>
                </a:solidFill>
                <a:ea typeface="Arial"/>
                <a:cs typeface="Calibri"/>
              </a:rPr>
              <a:t>= </a:t>
            </a:r>
            <a:r>
              <a:rPr lang="en-US" b="1" dirty="0">
                <a:solidFill>
                  <a:srgbClr val="000000"/>
                </a:solidFill>
                <a:ea typeface="Arial"/>
                <a:cs typeface="Calibri"/>
              </a:rPr>
              <a:t>20</a:t>
            </a:r>
            <a:r>
              <a:rPr lang="ar-SA" b="1" dirty="0">
                <a:solidFill>
                  <a:srgbClr val="000000"/>
                </a:solidFill>
                <a:ea typeface="Arial"/>
                <a:cs typeface="Calibri"/>
              </a:rPr>
              <a:t>+ </a:t>
            </a:r>
            <a:r>
              <a:rPr lang="en-US" b="1" dirty="0">
                <a:solidFill>
                  <a:srgbClr val="000000"/>
                </a:solidFill>
                <a:ea typeface="Arial"/>
                <a:cs typeface="Calibri"/>
              </a:rPr>
              <a:t>2</a:t>
            </a:r>
            <a:r>
              <a:rPr lang="ar-SA" b="1" dirty="0">
                <a:solidFill>
                  <a:srgbClr val="000000"/>
                </a:solidFill>
                <a:ea typeface="Arial"/>
                <a:cs typeface="Calibri"/>
              </a:rPr>
              <a:t> = </a:t>
            </a:r>
            <a:r>
              <a:rPr lang="en-US" b="1" dirty="0">
                <a:solidFill>
                  <a:srgbClr val="000000"/>
                </a:solidFill>
                <a:ea typeface="Arial"/>
                <a:cs typeface="Calibri"/>
              </a:rPr>
              <a:t>22 </a:t>
            </a:r>
            <a:r>
              <a:rPr lang="ar-SA" b="1" dirty="0" err="1">
                <a:solidFill>
                  <a:srgbClr val="000000"/>
                </a:solidFill>
                <a:ea typeface="Arial"/>
                <a:cs typeface="Times New Roman"/>
              </a:rPr>
              <a:t>موركان</a:t>
            </a:r>
            <a:r>
              <a:rPr lang="ar-SA" b="1" dirty="0">
                <a:solidFill>
                  <a:srgbClr val="000000"/>
                </a:solidFill>
                <a:ea typeface="Arial"/>
                <a:cs typeface="Times New Roman"/>
              </a:rPr>
              <a:t> </a:t>
            </a:r>
            <a:r>
              <a:rPr lang="ar-SA" b="1" dirty="0">
                <a:solidFill>
                  <a:srgbClr val="000000"/>
                </a:solidFill>
                <a:ea typeface="Arial"/>
                <a:cs typeface="Calibri"/>
              </a:rPr>
              <a:t>( </a:t>
            </a:r>
            <a:r>
              <a:rPr lang="ar-SA" b="1" dirty="0">
                <a:solidFill>
                  <a:srgbClr val="000000"/>
                </a:solidFill>
                <a:ea typeface="Arial"/>
                <a:cs typeface="Times New Roman"/>
              </a:rPr>
              <a:t>وحدة </a:t>
            </a:r>
            <a:r>
              <a:rPr lang="ar-SA" b="1" dirty="0" smtClean="0">
                <a:solidFill>
                  <a:srgbClr val="000000"/>
                </a:solidFill>
                <a:ea typeface="Arial"/>
                <a:cs typeface="Times New Roman"/>
              </a:rPr>
              <a:t>خريطة</a:t>
            </a:r>
            <a:r>
              <a:rPr lang="ar-SA" b="1" dirty="0" smtClean="0">
                <a:solidFill>
                  <a:srgbClr val="000000"/>
                </a:solidFill>
                <a:ea typeface="Arial"/>
                <a:cs typeface="Calibri"/>
              </a:rPr>
              <a:t>)   </a:t>
            </a:r>
            <a:endParaRPr lang="en-US" sz="1400" dirty="0">
              <a:ea typeface="Calibri"/>
              <a:cs typeface="Arial"/>
            </a:endParaRPr>
          </a:p>
          <a:p>
            <a:pPr marL="1270" marR="1450340" indent="-1270">
              <a:lnSpc>
                <a:spcPct val="119000"/>
              </a:lnSpc>
              <a:spcAft>
                <a:spcPts val="995"/>
              </a:spcAft>
            </a:pPr>
            <a:r>
              <a:rPr lang="ar-SA" b="1" dirty="0">
                <a:solidFill>
                  <a:srgbClr val="000000"/>
                </a:solidFill>
                <a:ea typeface="Arial"/>
                <a:cs typeface="Calibri"/>
              </a:rPr>
              <a:t> </a:t>
            </a:r>
            <a:endParaRPr lang="en-US" sz="1400" dirty="0">
              <a:ea typeface="Calibri"/>
              <a:cs typeface="Arial"/>
            </a:endParaRPr>
          </a:p>
        </p:txBody>
      </p:sp>
      <p:sp>
        <p:nvSpPr>
          <p:cNvPr id="2051" name="مستطيل 2050"/>
          <p:cNvSpPr/>
          <p:nvPr/>
        </p:nvSpPr>
        <p:spPr>
          <a:xfrm>
            <a:off x="1407905" y="5710791"/>
            <a:ext cx="7081465" cy="827214"/>
          </a:xfrm>
          <a:prstGeom prst="rect">
            <a:avLst/>
          </a:prstGeom>
        </p:spPr>
        <p:txBody>
          <a:bodyPr wrap="square">
            <a:spAutoFit/>
          </a:bodyPr>
          <a:lstStyle/>
          <a:p>
            <a:pPr marL="1270" marR="1450340" indent="-1270">
              <a:lnSpc>
                <a:spcPct val="119000"/>
              </a:lnSpc>
              <a:spcAft>
                <a:spcPts val="995"/>
              </a:spcAft>
            </a:pPr>
            <a:r>
              <a:rPr lang="ar-SA" b="1" dirty="0">
                <a:solidFill>
                  <a:srgbClr val="000000"/>
                </a:solidFill>
                <a:ea typeface="Arial"/>
                <a:cs typeface="Times New Roman"/>
              </a:rPr>
              <a:t>الخارطة الوراثية تكون </a:t>
            </a:r>
            <a:r>
              <a:rPr lang="ar-SA" b="1" dirty="0">
                <a:solidFill>
                  <a:srgbClr val="000000"/>
                </a:solidFill>
                <a:ea typeface="Arial"/>
                <a:cs typeface="Calibri"/>
              </a:rPr>
              <a:t>:</a:t>
            </a:r>
            <a:r>
              <a:rPr lang="ar-SA" b="1" dirty="0">
                <a:solidFill>
                  <a:srgbClr val="000000"/>
                </a:solidFill>
                <a:ea typeface="Arial"/>
                <a:cs typeface="Times New Roman"/>
              </a:rPr>
              <a:t>ـ  </a:t>
            </a:r>
            <a:r>
              <a:rPr lang="ar-SA" b="1" dirty="0">
                <a:solidFill>
                  <a:srgbClr val="000000"/>
                </a:solidFill>
                <a:ea typeface="Arial"/>
                <a:cs typeface="Calibri"/>
              </a:rPr>
              <a:t> </a:t>
            </a:r>
            <a:r>
              <a:rPr lang="en-US" b="1" dirty="0">
                <a:solidFill>
                  <a:srgbClr val="000000"/>
                </a:solidFill>
                <a:ea typeface="Calibri"/>
                <a:cs typeface="Calibri"/>
              </a:rPr>
              <a:t>          </a:t>
            </a:r>
            <a:r>
              <a:rPr lang="en-US" b="1" dirty="0" smtClean="0">
                <a:solidFill>
                  <a:srgbClr val="000000"/>
                </a:solidFill>
                <a:effectLst/>
                <a:latin typeface="Arial"/>
                <a:ea typeface="Arial"/>
                <a:cs typeface="Arial"/>
              </a:rPr>
              <a:t>   </a:t>
            </a:r>
            <a:r>
              <a:rPr lang="en-US" b="1" dirty="0">
                <a:solidFill>
                  <a:srgbClr val="000000"/>
                </a:solidFill>
                <a:ea typeface="Calibri"/>
                <a:cs typeface="Calibri"/>
              </a:rPr>
              <a:t>     12     B        22                 </a:t>
            </a:r>
            <a:r>
              <a:rPr lang="en-US" b="1" dirty="0" smtClean="0">
                <a:solidFill>
                  <a:srgbClr val="000000"/>
                </a:solidFill>
                <a:effectLst/>
                <a:latin typeface="Arial"/>
                <a:ea typeface="Arial"/>
                <a:cs typeface="Arial"/>
              </a:rPr>
              <a:t> </a:t>
            </a:r>
            <a:r>
              <a:rPr lang="en-US" b="1" dirty="0">
                <a:solidFill>
                  <a:srgbClr val="000000"/>
                </a:solidFill>
                <a:ea typeface="Calibri"/>
                <a:cs typeface="Calibri"/>
              </a:rPr>
              <a:t> </a:t>
            </a:r>
            <a:endParaRPr lang="en-US" sz="1400" dirty="0">
              <a:ea typeface="Calibri"/>
              <a:cs typeface="Arial"/>
            </a:endParaRPr>
          </a:p>
          <a:p>
            <a:r>
              <a:rPr lang="en-US" b="1" dirty="0">
                <a:solidFill>
                  <a:srgbClr val="000000"/>
                </a:solidFill>
                <a:ea typeface="Arial"/>
                <a:cs typeface="Calibri"/>
              </a:rPr>
              <a:t>                      </a:t>
            </a:r>
            <a:r>
              <a:rPr lang="ar-IQ" dirty="0" smtClean="0">
                <a:solidFill>
                  <a:srgbClr val="000000"/>
                </a:solidFill>
                <a:effectLst/>
                <a:ea typeface="Arial"/>
                <a:cs typeface="Calibri"/>
              </a:rPr>
              <a:t>                                </a:t>
            </a:r>
            <a:r>
              <a:rPr lang="en-US" b="1" dirty="0" smtClean="0">
                <a:solidFill>
                  <a:srgbClr val="000000"/>
                </a:solidFill>
                <a:effectLst/>
                <a:latin typeface="Arial"/>
                <a:ea typeface="Arial"/>
              </a:rPr>
              <a:t>A</a:t>
            </a:r>
            <a:r>
              <a:rPr lang="ar-SA" b="1" dirty="0">
                <a:solidFill>
                  <a:srgbClr val="000000"/>
                </a:solidFill>
                <a:ea typeface="Arial"/>
              </a:rPr>
              <a:t>ــــــــــــــــ</a:t>
            </a:r>
            <a:r>
              <a:rPr lang="ar-SA" b="1" dirty="0" smtClean="0">
                <a:solidFill>
                  <a:srgbClr val="000000"/>
                </a:solidFill>
                <a:effectLst/>
                <a:ea typeface="Calibri"/>
                <a:cs typeface="Calibri"/>
              </a:rPr>
              <a:t> </a:t>
            </a:r>
            <a:r>
              <a:rPr lang="en-US" b="1" dirty="0">
                <a:solidFill>
                  <a:srgbClr val="000000"/>
                </a:solidFill>
                <a:ea typeface="Calibri"/>
                <a:cs typeface="Calibri"/>
              </a:rPr>
              <a:t>B </a:t>
            </a:r>
            <a:r>
              <a:rPr lang="ar-SA" b="1" dirty="0">
                <a:solidFill>
                  <a:srgbClr val="000000"/>
                </a:solidFill>
                <a:ea typeface="Arial"/>
              </a:rPr>
              <a:t>ـــــــــــــــــــــــــ</a:t>
            </a:r>
            <a:r>
              <a:rPr lang="en-US" b="1" dirty="0" smtClean="0">
                <a:solidFill>
                  <a:srgbClr val="000000"/>
                </a:solidFill>
                <a:effectLst/>
                <a:latin typeface="Arial"/>
                <a:ea typeface="Arial"/>
              </a:rPr>
              <a:t>C</a:t>
            </a:r>
            <a:r>
              <a:rPr lang="en-US" b="1" dirty="0">
                <a:solidFill>
                  <a:srgbClr val="000000"/>
                </a:solidFill>
                <a:ea typeface="Calibri"/>
                <a:cs typeface="Calibri"/>
              </a:rPr>
              <a:t> </a:t>
            </a:r>
            <a:endParaRPr lang="ar-IQ" dirty="0"/>
          </a:p>
        </p:txBody>
      </p:sp>
    </p:spTree>
    <p:extLst>
      <p:ext uri="{BB962C8B-B14F-4D97-AF65-F5344CB8AC3E}">
        <p14:creationId xmlns:p14="http://schemas.microsoft.com/office/powerpoint/2010/main" val="3484272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613</Words>
  <Application>Microsoft Office PowerPoint</Application>
  <PresentationFormat>عرض على الشاشة (3:4)‏</PresentationFormat>
  <Paragraphs>54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8</cp:revision>
  <dcterms:created xsi:type="dcterms:W3CDTF">2021-02-20T19:54:23Z</dcterms:created>
  <dcterms:modified xsi:type="dcterms:W3CDTF">2021-02-20T21:13:08Z</dcterms:modified>
</cp:coreProperties>
</file>